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48" r:id="rId2"/>
    <p:sldMasterId id="2147483658" r:id="rId3"/>
  </p:sldMasterIdLst>
  <p:notesMasterIdLst>
    <p:notesMasterId r:id="rId36"/>
  </p:notesMasterIdLst>
  <p:handoutMasterIdLst>
    <p:handoutMasterId r:id="rId37"/>
  </p:handoutMasterIdLst>
  <p:sldIdLst>
    <p:sldId id="256" r:id="rId4"/>
    <p:sldId id="261" r:id="rId5"/>
    <p:sldId id="294" r:id="rId6"/>
    <p:sldId id="293" r:id="rId7"/>
    <p:sldId id="295" r:id="rId8"/>
    <p:sldId id="296" r:id="rId9"/>
    <p:sldId id="297" r:id="rId10"/>
    <p:sldId id="312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10" r:id="rId19"/>
    <p:sldId id="309" r:id="rId20"/>
    <p:sldId id="311" r:id="rId21"/>
    <p:sldId id="306" r:id="rId22"/>
    <p:sldId id="313" r:id="rId23"/>
    <p:sldId id="305" r:id="rId24"/>
    <p:sldId id="307" r:id="rId25"/>
    <p:sldId id="319" r:id="rId26"/>
    <p:sldId id="320" r:id="rId27"/>
    <p:sldId id="321" r:id="rId28"/>
    <p:sldId id="314" r:id="rId29"/>
    <p:sldId id="308" r:id="rId30"/>
    <p:sldId id="315" r:id="rId31"/>
    <p:sldId id="318" r:id="rId32"/>
    <p:sldId id="316" r:id="rId33"/>
    <p:sldId id="317" r:id="rId34"/>
    <p:sldId id="284" r:id="rId35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AAE4"/>
    <a:srgbClr val="2A81C6"/>
    <a:srgbClr val="FFFFFF"/>
    <a:srgbClr val="2ECAD7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09" autoAdjust="0"/>
    <p:restoredTop sz="94660"/>
  </p:normalViewPr>
  <p:slideViewPr>
    <p:cSldViewPr showGuides="1">
      <p:cViewPr varScale="1">
        <p:scale>
          <a:sx n="95" d="100"/>
          <a:sy n="95" d="100"/>
        </p:scale>
        <p:origin x="-102" y="-150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804"/>
    </p:cViewPr>
  </p:sorterViewPr>
  <p:notesViewPr>
    <p:cSldViewPr showGuides="1">
      <p:cViewPr varScale="1">
        <p:scale>
          <a:sx n="83" d="100"/>
          <a:sy n="83" d="100"/>
        </p:scale>
        <p:origin x="-319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8650D-2A1A-4B2C-B959-20661077183E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554F8-E850-4E03-9C23-5B865B318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1466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57310D-4A3C-4D77-B033-5B6B2884639D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A37324-3276-4269-A08A-7EE752CC5F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748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37324-3276-4269-A08A-7EE752CC5FA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749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7889684" y="2859782"/>
            <a:ext cx="767433" cy="144000"/>
            <a:chOff x="7934433" y="3003797"/>
            <a:chExt cx="767433" cy="144000"/>
          </a:xfrm>
        </p:grpSpPr>
        <p:sp>
          <p:nvSpPr>
            <p:cNvPr id="9" name="Rectangle 8"/>
            <p:cNvSpPr/>
            <p:nvPr/>
          </p:nvSpPr>
          <p:spPr>
            <a:xfrm>
              <a:off x="7934433" y="3003797"/>
              <a:ext cx="144000" cy="14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142244" y="3003797"/>
              <a:ext cx="144000" cy="14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350055" y="3003797"/>
              <a:ext cx="144000" cy="14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557866" y="3003797"/>
              <a:ext cx="144000" cy="144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9" name="Title 2">
            <a:extLst>
              <a:ext uri="{FF2B5EF4-FFF2-40B4-BE49-F238E27FC236}">
                <a16:creationId xmlns:a16="http://schemas.microsoft.com/office/drawing/2014/main" xmlns="" id="{2404D70E-24EA-41AF-ABEE-5B2140D062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23959" y="3075918"/>
            <a:ext cx="3960000" cy="1008000"/>
          </a:xfrm>
          <a:prstGeom prst="rect">
            <a:avLst/>
          </a:prstGeom>
        </p:spPr>
        <p:txBody>
          <a:bodyPr anchor="ctr"/>
          <a:lstStyle>
            <a:lvl1pPr algn="l"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algn="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Arial" pitchFamily="34" charset="0"/>
              </a:rPr>
              <a:t>FREE </a:t>
            </a:r>
            <a:b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Arial" pitchFamily="34" charset="0"/>
              </a:rPr>
            </a:b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Arial" pitchFamily="34" charset="0"/>
              </a:rPr>
              <a:t>PPT TEMPLATES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xmlns="" id="{B3C4D560-A90B-43F2-812D-A32FD22FCE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23957" y="4083918"/>
            <a:ext cx="3960001" cy="432000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PRESENTATION HERE</a:t>
            </a:r>
          </a:p>
        </p:txBody>
      </p:sp>
    </p:spTree>
    <p:extLst>
      <p:ext uri="{BB962C8B-B14F-4D97-AF65-F5344CB8AC3E}">
        <p14:creationId xmlns:p14="http://schemas.microsoft.com/office/powerpoint/2010/main" val="3807390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540000"/>
            <a:ext cx="9144000" cy="406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60000" anchor="ctr"/>
          <a:lstStyle>
            <a:lvl1pPr marL="0" indent="0" algn="l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xmlns="" id="{38C8F810-5F00-4129-8726-6F1CFA1C60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0" y="544542"/>
            <a:ext cx="4572000" cy="684000"/>
          </a:xfrm>
          <a:prstGeom prst="rect">
            <a:avLst/>
          </a:prstGeom>
        </p:spPr>
        <p:txBody>
          <a:bodyPr anchor="ctr"/>
          <a:lstStyle>
            <a:lvl1pPr algn="l"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Click to add title</a:t>
            </a:r>
            <a:endParaRPr lang="en-US" dirty="0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xmlns="" id="{C70CC6A0-1F85-4CAC-BF4E-27C58E3ACDD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860032" y="1237506"/>
            <a:ext cx="4283968" cy="216024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Subtitle in this line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9844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with Captio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221014"/>
            <a:ext cx="2988000" cy="19988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156000" y="1221014"/>
            <a:ext cx="2988000" cy="19988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3061948" y="1221822"/>
            <a:ext cx="3024336" cy="199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xmlns="" id="{198C7C00-8428-4703-A32D-B42FC3CEC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0594"/>
            <a:ext cx="9144000" cy="684000"/>
          </a:xfrm>
          <a:prstGeom prst="rect">
            <a:avLst/>
          </a:prstGeom>
        </p:spPr>
        <p:txBody>
          <a:bodyPr anchor="ctr"/>
          <a:lstStyle>
            <a:lvl1pPr algn="ctr">
              <a:defRPr sz="3600" b="1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 </a:t>
            </a:r>
            <a:r>
              <a:rPr lang="en-US" altLang="ko-KR" dirty="0"/>
              <a:t>Free PPT _ Click to add title</a:t>
            </a:r>
            <a:endParaRPr lang="en-US" dirty="0"/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xmlns="" id="{B8B8BF13-A895-4860-BF57-D420F5A5196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0" y="843558"/>
            <a:ext cx="9144000" cy="21602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Subtitle in this line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0142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42997" y="2715766"/>
            <a:ext cx="3959992" cy="18905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644008" y="2715766"/>
            <a:ext cx="3959992" cy="18905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40000" y="1181818"/>
            <a:ext cx="3962989" cy="14664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4641011" y="1181818"/>
            <a:ext cx="3962989" cy="1466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xmlns="" id="{32E2CB55-DB02-4B94-9AA0-6EFBB8682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0594"/>
            <a:ext cx="9144000" cy="684000"/>
          </a:xfrm>
          <a:prstGeom prst="rect">
            <a:avLst/>
          </a:prstGeom>
        </p:spPr>
        <p:txBody>
          <a:bodyPr anchor="ctr"/>
          <a:lstStyle>
            <a:lvl1pPr algn="ctr"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 </a:t>
            </a:r>
            <a:r>
              <a:rPr lang="en-US" altLang="ko-KR" dirty="0"/>
              <a:t>Free PPT _ Click to add title</a:t>
            </a:r>
            <a:endParaRPr lang="en-US" dirty="0"/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xmlns="" id="{7DDB83E5-458E-46B2-9A0C-FA643319B2D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0" y="843558"/>
            <a:ext cx="9144000" cy="216024"/>
          </a:xfrm>
          <a:prstGeom prst="rect">
            <a:avLst/>
          </a:prstGeom>
        </p:spPr>
        <p:txBody>
          <a:bodyPr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Subtitle in this line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35542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40000" y="1253190"/>
            <a:ext cx="2520000" cy="33503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t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3306788" y="1256958"/>
            <a:ext cx="2520000" cy="33503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t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073576" y="1260726"/>
            <a:ext cx="2520000" cy="33503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t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xmlns="" id="{E28DB036-0B4F-4FC0-8B21-0350E5FF0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0594"/>
            <a:ext cx="9144000" cy="684000"/>
          </a:xfrm>
          <a:prstGeom prst="rect">
            <a:avLst/>
          </a:prstGeom>
        </p:spPr>
        <p:txBody>
          <a:bodyPr anchor="ctr"/>
          <a:lstStyle>
            <a:lvl1pPr algn="ctr"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 </a:t>
            </a:r>
            <a:r>
              <a:rPr lang="en-US" altLang="ko-KR" dirty="0"/>
              <a:t>Free PPT _ Click to add title</a:t>
            </a:r>
            <a:endParaRPr lang="en-US" dirty="0"/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xmlns="" id="{92C50DF5-B06D-47A0-9932-607237B9E88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0" y="843558"/>
            <a:ext cx="9144000" cy="21602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Subtitle in this line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75438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7768" y="205755"/>
            <a:ext cx="8748464" cy="47319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76000" anchor="t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10217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660340" y="1"/>
            <a:ext cx="382332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1"/>
            <a:ext cx="2555776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588224" y="1"/>
            <a:ext cx="2555776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2674961"/>
            <a:ext cx="2555776" cy="24685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6588224" y="2674960"/>
            <a:ext cx="2555776" cy="24685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5988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53128" y="1260014"/>
            <a:ext cx="2978251" cy="33434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0" y="150594"/>
            <a:ext cx="9144000" cy="684000"/>
          </a:xfrm>
          <a:prstGeom prst="rect">
            <a:avLst/>
          </a:prstGeom>
        </p:spPr>
        <p:txBody>
          <a:bodyPr anchor="ctr"/>
          <a:lstStyle>
            <a:lvl1pPr algn="ctr"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 </a:t>
            </a:r>
            <a:r>
              <a:rPr lang="en-US" altLang="ko-KR" dirty="0"/>
              <a:t>Free PPT _ Click to add title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3528345" y="2932112"/>
            <a:ext cx="1656000" cy="16713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183791" y="2932113"/>
            <a:ext cx="1656000" cy="16713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833749" y="2932114"/>
            <a:ext cx="1656000" cy="16713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3528345" y="1260014"/>
            <a:ext cx="1656184" cy="167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5183607" y="1260014"/>
            <a:ext cx="1656184" cy="167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833749" y="1260014"/>
            <a:ext cx="1656184" cy="167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xmlns="" id="{04DB8D5C-C91A-4755-AF2D-72EE2C637AD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0" y="843558"/>
            <a:ext cx="9144000" cy="21602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Subtitle in this line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56557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10873101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5" name="Rounded Rectangle 4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Half Frame 8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59636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 userDrawn="1"/>
        </p:nvSpPr>
        <p:spPr>
          <a:xfrm>
            <a:off x="1907704" y="1779662"/>
            <a:ext cx="1584176" cy="1584176"/>
          </a:xfrm>
          <a:prstGeom prst="ellipse">
            <a:avLst/>
          </a:prstGeom>
          <a:solidFill>
            <a:schemeClr val="accent3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030016" y="1901974"/>
            <a:ext cx="1339552" cy="133955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95936" y="2204395"/>
            <a:ext cx="51480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95936" y="2780459"/>
            <a:ext cx="51480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064481" y="1952954"/>
            <a:ext cx="767433" cy="144000"/>
            <a:chOff x="7934433" y="3003797"/>
            <a:chExt cx="767433" cy="144000"/>
          </a:xfrm>
        </p:grpSpPr>
        <p:sp>
          <p:nvSpPr>
            <p:cNvPr id="8" name="Rectangle 7"/>
            <p:cNvSpPr/>
            <p:nvPr/>
          </p:nvSpPr>
          <p:spPr>
            <a:xfrm>
              <a:off x="7934433" y="3003797"/>
              <a:ext cx="144000" cy="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142244" y="3003797"/>
              <a:ext cx="144000" cy="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0C458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350055" y="3003797"/>
              <a:ext cx="144000" cy="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557866" y="3003797"/>
              <a:ext cx="144000" cy="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03879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785822"/>
            <a:ext cx="9144001" cy="3377864"/>
          </a:xfrm>
          <a:custGeom>
            <a:avLst/>
            <a:gdLst>
              <a:gd name="connsiteX0" fmla="*/ 0 w 9144001"/>
              <a:gd name="connsiteY0" fmla="*/ 0 h 1623922"/>
              <a:gd name="connsiteX1" fmla="*/ 9144001 w 9144001"/>
              <a:gd name="connsiteY1" fmla="*/ 0 h 1623922"/>
              <a:gd name="connsiteX2" fmla="*/ 9144001 w 9144001"/>
              <a:gd name="connsiteY2" fmla="*/ 1623922 h 1623922"/>
              <a:gd name="connsiteX3" fmla="*/ 0 w 9144001"/>
              <a:gd name="connsiteY3" fmla="*/ 1623922 h 1623922"/>
              <a:gd name="connsiteX4" fmla="*/ 0 w 9144001"/>
              <a:gd name="connsiteY4" fmla="*/ 0 h 1623922"/>
              <a:gd name="connsiteX0" fmla="*/ 0 w 9144001"/>
              <a:gd name="connsiteY0" fmla="*/ 1292045 h 2915967"/>
              <a:gd name="connsiteX1" fmla="*/ 9144001 w 9144001"/>
              <a:gd name="connsiteY1" fmla="*/ 1292045 h 2915967"/>
              <a:gd name="connsiteX2" fmla="*/ 9144001 w 9144001"/>
              <a:gd name="connsiteY2" fmla="*/ 2915967 h 2915967"/>
              <a:gd name="connsiteX3" fmla="*/ 0 w 9144001"/>
              <a:gd name="connsiteY3" fmla="*/ 2915967 h 2915967"/>
              <a:gd name="connsiteX4" fmla="*/ 0 w 9144001"/>
              <a:gd name="connsiteY4" fmla="*/ 1292045 h 2915967"/>
              <a:gd name="connsiteX0" fmla="*/ 0 w 9144001"/>
              <a:gd name="connsiteY0" fmla="*/ 1661157 h 3285079"/>
              <a:gd name="connsiteX1" fmla="*/ 9144001 w 9144001"/>
              <a:gd name="connsiteY1" fmla="*/ 1661157 h 3285079"/>
              <a:gd name="connsiteX2" fmla="*/ 9144001 w 9144001"/>
              <a:gd name="connsiteY2" fmla="*/ 3285079 h 3285079"/>
              <a:gd name="connsiteX3" fmla="*/ 0 w 9144001"/>
              <a:gd name="connsiteY3" fmla="*/ 3285079 h 3285079"/>
              <a:gd name="connsiteX4" fmla="*/ 0 w 9144001"/>
              <a:gd name="connsiteY4" fmla="*/ 1661157 h 3285079"/>
              <a:gd name="connsiteX0" fmla="*/ 0 w 9144001"/>
              <a:gd name="connsiteY0" fmla="*/ 1530125 h 3154047"/>
              <a:gd name="connsiteX1" fmla="*/ 9144001 w 9144001"/>
              <a:gd name="connsiteY1" fmla="*/ 1530125 h 3154047"/>
              <a:gd name="connsiteX2" fmla="*/ 9144001 w 9144001"/>
              <a:gd name="connsiteY2" fmla="*/ 3154047 h 3154047"/>
              <a:gd name="connsiteX3" fmla="*/ 0 w 9144001"/>
              <a:gd name="connsiteY3" fmla="*/ 3154047 h 3154047"/>
              <a:gd name="connsiteX4" fmla="*/ 0 w 9144001"/>
              <a:gd name="connsiteY4" fmla="*/ 1530125 h 3154047"/>
              <a:gd name="connsiteX0" fmla="*/ 0 w 9144001"/>
              <a:gd name="connsiteY0" fmla="*/ 1486810 h 3110732"/>
              <a:gd name="connsiteX1" fmla="*/ 9144001 w 9144001"/>
              <a:gd name="connsiteY1" fmla="*/ 1486810 h 3110732"/>
              <a:gd name="connsiteX2" fmla="*/ 9144001 w 9144001"/>
              <a:gd name="connsiteY2" fmla="*/ 3110732 h 3110732"/>
              <a:gd name="connsiteX3" fmla="*/ 0 w 9144001"/>
              <a:gd name="connsiteY3" fmla="*/ 3110732 h 3110732"/>
              <a:gd name="connsiteX4" fmla="*/ 0 w 9144001"/>
              <a:gd name="connsiteY4" fmla="*/ 1486810 h 3110732"/>
              <a:gd name="connsiteX0" fmla="*/ 0 w 9144001"/>
              <a:gd name="connsiteY0" fmla="*/ 1508441 h 3132363"/>
              <a:gd name="connsiteX1" fmla="*/ 9144001 w 9144001"/>
              <a:gd name="connsiteY1" fmla="*/ 1508441 h 3132363"/>
              <a:gd name="connsiteX2" fmla="*/ 9144001 w 9144001"/>
              <a:gd name="connsiteY2" fmla="*/ 3132363 h 3132363"/>
              <a:gd name="connsiteX3" fmla="*/ 0 w 9144001"/>
              <a:gd name="connsiteY3" fmla="*/ 3132363 h 3132363"/>
              <a:gd name="connsiteX4" fmla="*/ 0 w 9144001"/>
              <a:gd name="connsiteY4" fmla="*/ 1508441 h 3132363"/>
              <a:gd name="connsiteX0" fmla="*/ 0 w 9144001"/>
              <a:gd name="connsiteY0" fmla="*/ 1569794 h 3193716"/>
              <a:gd name="connsiteX1" fmla="*/ 9144001 w 9144001"/>
              <a:gd name="connsiteY1" fmla="*/ 1569794 h 3193716"/>
              <a:gd name="connsiteX2" fmla="*/ 9144001 w 9144001"/>
              <a:gd name="connsiteY2" fmla="*/ 3193716 h 3193716"/>
              <a:gd name="connsiteX3" fmla="*/ 0 w 9144001"/>
              <a:gd name="connsiteY3" fmla="*/ 3193716 h 3193716"/>
              <a:gd name="connsiteX4" fmla="*/ 0 w 9144001"/>
              <a:gd name="connsiteY4" fmla="*/ 1569794 h 3193716"/>
              <a:gd name="connsiteX0" fmla="*/ 0 w 9144001"/>
              <a:gd name="connsiteY0" fmla="*/ 1587570 h 3211492"/>
              <a:gd name="connsiteX1" fmla="*/ 9144001 w 9144001"/>
              <a:gd name="connsiteY1" fmla="*/ 1587570 h 3211492"/>
              <a:gd name="connsiteX2" fmla="*/ 9144001 w 9144001"/>
              <a:gd name="connsiteY2" fmla="*/ 3211492 h 3211492"/>
              <a:gd name="connsiteX3" fmla="*/ 0 w 9144001"/>
              <a:gd name="connsiteY3" fmla="*/ 3211492 h 3211492"/>
              <a:gd name="connsiteX4" fmla="*/ 0 w 9144001"/>
              <a:gd name="connsiteY4" fmla="*/ 1587570 h 3211492"/>
              <a:gd name="connsiteX0" fmla="*/ 0 w 9144001"/>
              <a:gd name="connsiteY0" fmla="*/ 1601749 h 3225671"/>
              <a:gd name="connsiteX1" fmla="*/ 9144001 w 9144001"/>
              <a:gd name="connsiteY1" fmla="*/ 1601749 h 3225671"/>
              <a:gd name="connsiteX2" fmla="*/ 9144001 w 9144001"/>
              <a:gd name="connsiteY2" fmla="*/ 3225671 h 3225671"/>
              <a:gd name="connsiteX3" fmla="*/ 0 w 9144001"/>
              <a:gd name="connsiteY3" fmla="*/ 3225671 h 3225671"/>
              <a:gd name="connsiteX4" fmla="*/ 0 w 9144001"/>
              <a:gd name="connsiteY4" fmla="*/ 1601749 h 3225671"/>
              <a:gd name="connsiteX0" fmla="*/ 0 w 9144001"/>
              <a:gd name="connsiteY0" fmla="*/ 1569907 h 3193829"/>
              <a:gd name="connsiteX1" fmla="*/ 9144001 w 9144001"/>
              <a:gd name="connsiteY1" fmla="*/ 1569907 h 3193829"/>
              <a:gd name="connsiteX2" fmla="*/ 9144001 w 9144001"/>
              <a:gd name="connsiteY2" fmla="*/ 3193829 h 3193829"/>
              <a:gd name="connsiteX3" fmla="*/ 0 w 9144001"/>
              <a:gd name="connsiteY3" fmla="*/ 3193829 h 3193829"/>
              <a:gd name="connsiteX4" fmla="*/ 0 w 9144001"/>
              <a:gd name="connsiteY4" fmla="*/ 1569907 h 3193829"/>
              <a:gd name="connsiteX0" fmla="*/ 0 w 9144001"/>
              <a:gd name="connsiteY0" fmla="*/ 1598836 h 3222758"/>
              <a:gd name="connsiteX1" fmla="*/ 9144001 w 9144001"/>
              <a:gd name="connsiteY1" fmla="*/ 1598836 h 3222758"/>
              <a:gd name="connsiteX2" fmla="*/ 9144001 w 9144001"/>
              <a:gd name="connsiteY2" fmla="*/ 3222758 h 3222758"/>
              <a:gd name="connsiteX3" fmla="*/ 0 w 9144001"/>
              <a:gd name="connsiteY3" fmla="*/ 3222758 h 3222758"/>
              <a:gd name="connsiteX4" fmla="*/ 0 w 9144001"/>
              <a:gd name="connsiteY4" fmla="*/ 1598836 h 3222758"/>
              <a:gd name="connsiteX0" fmla="*/ 0 w 9144001"/>
              <a:gd name="connsiteY0" fmla="*/ 1625232 h 3249154"/>
              <a:gd name="connsiteX1" fmla="*/ 9144001 w 9144001"/>
              <a:gd name="connsiteY1" fmla="*/ 1625232 h 3249154"/>
              <a:gd name="connsiteX2" fmla="*/ 9144001 w 9144001"/>
              <a:gd name="connsiteY2" fmla="*/ 3249154 h 3249154"/>
              <a:gd name="connsiteX3" fmla="*/ 0 w 9144001"/>
              <a:gd name="connsiteY3" fmla="*/ 3249154 h 3249154"/>
              <a:gd name="connsiteX4" fmla="*/ 0 w 9144001"/>
              <a:gd name="connsiteY4" fmla="*/ 1625232 h 3249154"/>
              <a:gd name="connsiteX0" fmla="*/ 0 w 9144001"/>
              <a:gd name="connsiteY0" fmla="*/ 1587134 h 3211056"/>
              <a:gd name="connsiteX1" fmla="*/ 9144001 w 9144001"/>
              <a:gd name="connsiteY1" fmla="*/ 1587134 h 3211056"/>
              <a:gd name="connsiteX2" fmla="*/ 9144001 w 9144001"/>
              <a:gd name="connsiteY2" fmla="*/ 3211056 h 3211056"/>
              <a:gd name="connsiteX3" fmla="*/ 0 w 9144001"/>
              <a:gd name="connsiteY3" fmla="*/ 3211056 h 3211056"/>
              <a:gd name="connsiteX4" fmla="*/ 0 w 9144001"/>
              <a:gd name="connsiteY4" fmla="*/ 1587134 h 3211056"/>
              <a:gd name="connsiteX0" fmla="*/ 0 w 9144001"/>
              <a:gd name="connsiteY0" fmla="*/ 1576790 h 3200712"/>
              <a:gd name="connsiteX1" fmla="*/ 9144001 w 9144001"/>
              <a:gd name="connsiteY1" fmla="*/ 1576790 h 3200712"/>
              <a:gd name="connsiteX2" fmla="*/ 9144001 w 9144001"/>
              <a:gd name="connsiteY2" fmla="*/ 3200712 h 3200712"/>
              <a:gd name="connsiteX3" fmla="*/ 0 w 9144001"/>
              <a:gd name="connsiteY3" fmla="*/ 3200712 h 3200712"/>
              <a:gd name="connsiteX4" fmla="*/ 0 w 9144001"/>
              <a:gd name="connsiteY4" fmla="*/ 1576790 h 3200712"/>
              <a:gd name="connsiteX0" fmla="*/ 0 w 9144001"/>
              <a:gd name="connsiteY0" fmla="*/ 1569906 h 3193828"/>
              <a:gd name="connsiteX1" fmla="*/ 9144001 w 9144001"/>
              <a:gd name="connsiteY1" fmla="*/ 1569906 h 3193828"/>
              <a:gd name="connsiteX2" fmla="*/ 9144001 w 9144001"/>
              <a:gd name="connsiteY2" fmla="*/ 3193828 h 3193828"/>
              <a:gd name="connsiteX3" fmla="*/ 0 w 9144001"/>
              <a:gd name="connsiteY3" fmla="*/ 3193828 h 3193828"/>
              <a:gd name="connsiteX4" fmla="*/ 0 w 9144001"/>
              <a:gd name="connsiteY4" fmla="*/ 1569906 h 3193828"/>
              <a:gd name="connsiteX0" fmla="*/ 0 w 9144001"/>
              <a:gd name="connsiteY0" fmla="*/ 1547983 h 3221219"/>
              <a:gd name="connsiteX1" fmla="*/ 9144001 w 9144001"/>
              <a:gd name="connsiteY1" fmla="*/ 1597297 h 3221219"/>
              <a:gd name="connsiteX2" fmla="*/ 9144001 w 9144001"/>
              <a:gd name="connsiteY2" fmla="*/ 3221219 h 3221219"/>
              <a:gd name="connsiteX3" fmla="*/ 0 w 9144001"/>
              <a:gd name="connsiteY3" fmla="*/ 3221219 h 3221219"/>
              <a:gd name="connsiteX4" fmla="*/ 0 w 9144001"/>
              <a:gd name="connsiteY4" fmla="*/ 1547983 h 3221219"/>
              <a:gd name="connsiteX0" fmla="*/ 0 w 9144001"/>
              <a:gd name="connsiteY0" fmla="*/ 1513373 h 3186609"/>
              <a:gd name="connsiteX1" fmla="*/ 9144001 w 9144001"/>
              <a:gd name="connsiteY1" fmla="*/ 1562687 h 3186609"/>
              <a:gd name="connsiteX2" fmla="*/ 9144001 w 9144001"/>
              <a:gd name="connsiteY2" fmla="*/ 3186609 h 3186609"/>
              <a:gd name="connsiteX3" fmla="*/ 0 w 9144001"/>
              <a:gd name="connsiteY3" fmla="*/ 3186609 h 3186609"/>
              <a:gd name="connsiteX4" fmla="*/ 0 w 9144001"/>
              <a:gd name="connsiteY4" fmla="*/ 1513373 h 3186609"/>
              <a:gd name="connsiteX0" fmla="*/ 0 w 9144001"/>
              <a:gd name="connsiteY0" fmla="*/ 1558284 h 3231520"/>
              <a:gd name="connsiteX1" fmla="*/ 9144001 w 9144001"/>
              <a:gd name="connsiteY1" fmla="*/ 1508969 h 3231520"/>
              <a:gd name="connsiteX2" fmla="*/ 9144001 w 9144001"/>
              <a:gd name="connsiteY2" fmla="*/ 3231520 h 3231520"/>
              <a:gd name="connsiteX3" fmla="*/ 0 w 9144001"/>
              <a:gd name="connsiteY3" fmla="*/ 3231520 h 3231520"/>
              <a:gd name="connsiteX4" fmla="*/ 0 w 9144001"/>
              <a:gd name="connsiteY4" fmla="*/ 1558284 h 3231520"/>
              <a:gd name="connsiteX0" fmla="*/ 0 w 9144001"/>
              <a:gd name="connsiteY0" fmla="*/ 1514779 h 3188015"/>
              <a:gd name="connsiteX1" fmla="*/ 9144001 w 9144001"/>
              <a:gd name="connsiteY1" fmla="*/ 1465464 h 3188015"/>
              <a:gd name="connsiteX2" fmla="*/ 9144001 w 9144001"/>
              <a:gd name="connsiteY2" fmla="*/ 3188015 h 3188015"/>
              <a:gd name="connsiteX3" fmla="*/ 0 w 9144001"/>
              <a:gd name="connsiteY3" fmla="*/ 3188015 h 3188015"/>
              <a:gd name="connsiteX4" fmla="*/ 0 w 9144001"/>
              <a:gd name="connsiteY4" fmla="*/ 1514779 h 318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1" h="3188015">
                <a:moveTo>
                  <a:pt x="0" y="1514779"/>
                </a:moveTo>
                <a:cubicBezTo>
                  <a:pt x="3346967" y="-771184"/>
                  <a:pt x="6343088" y="-205543"/>
                  <a:pt x="9144001" y="1465464"/>
                </a:cubicBezTo>
                <a:lnTo>
                  <a:pt x="9144001" y="3188015"/>
                </a:lnTo>
                <a:lnTo>
                  <a:pt x="0" y="3188015"/>
                </a:lnTo>
                <a:lnTo>
                  <a:pt x="0" y="151477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Freeform 5"/>
          <p:cNvSpPr/>
          <p:nvPr userDrawn="1"/>
        </p:nvSpPr>
        <p:spPr>
          <a:xfrm>
            <a:off x="-32411" y="1811489"/>
            <a:ext cx="9206391" cy="1551143"/>
          </a:xfrm>
          <a:custGeom>
            <a:avLst/>
            <a:gdLst>
              <a:gd name="connsiteX0" fmla="*/ 0 w 9152626"/>
              <a:gd name="connsiteY0" fmla="*/ 25879 h 25879"/>
              <a:gd name="connsiteX1" fmla="*/ 9152626 w 9152626"/>
              <a:gd name="connsiteY1" fmla="*/ 0 h 25879"/>
              <a:gd name="connsiteX0" fmla="*/ 0 w 9152626"/>
              <a:gd name="connsiteY0" fmla="*/ 1369701 h 1369701"/>
              <a:gd name="connsiteX1" fmla="*/ 9152626 w 9152626"/>
              <a:gd name="connsiteY1" fmla="*/ 1343822 h 1369701"/>
              <a:gd name="connsiteX0" fmla="*/ 0 w 9152626"/>
              <a:gd name="connsiteY0" fmla="*/ 1686391 h 1686391"/>
              <a:gd name="connsiteX1" fmla="*/ 9152626 w 9152626"/>
              <a:gd name="connsiteY1" fmla="*/ 1660512 h 1686391"/>
              <a:gd name="connsiteX0" fmla="*/ 0 w 9152626"/>
              <a:gd name="connsiteY0" fmla="*/ 1531416 h 1531416"/>
              <a:gd name="connsiteX1" fmla="*/ 9152626 w 9152626"/>
              <a:gd name="connsiteY1" fmla="*/ 1505537 h 1531416"/>
              <a:gd name="connsiteX0" fmla="*/ 0 w 9152626"/>
              <a:gd name="connsiteY0" fmla="*/ 1611986 h 1611986"/>
              <a:gd name="connsiteX1" fmla="*/ 9152626 w 9152626"/>
              <a:gd name="connsiteY1" fmla="*/ 1586107 h 1611986"/>
              <a:gd name="connsiteX0" fmla="*/ 0 w 9152626"/>
              <a:gd name="connsiteY0" fmla="*/ 1536682 h 1536682"/>
              <a:gd name="connsiteX1" fmla="*/ 9152626 w 9152626"/>
              <a:gd name="connsiteY1" fmla="*/ 1510803 h 1536682"/>
              <a:gd name="connsiteX0" fmla="*/ 0 w 9152626"/>
              <a:gd name="connsiteY0" fmla="*/ 1585062 h 1585062"/>
              <a:gd name="connsiteX1" fmla="*/ 9152626 w 9152626"/>
              <a:gd name="connsiteY1" fmla="*/ 1559183 h 1585062"/>
              <a:gd name="connsiteX0" fmla="*/ 0 w 9152626"/>
              <a:gd name="connsiteY0" fmla="*/ 1579305 h 1579305"/>
              <a:gd name="connsiteX1" fmla="*/ 9152626 w 9152626"/>
              <a:gd name="connsiteY1" fmla="*/ 1553426 h 1579305"/>
              <a:gd name="connsiteX0" fmla="*/ 0 w 9152626"/>
              <a:gd name="connsiteY0" fmla="*/ 1551143 h 1551143"/>
              <a:gd name="connsiteX1" fmla="*/ 9152626 w 9152626"/>
              <a:gd name="connsiteY1" fmla="*/ 1525264 h 1551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52626" h="1551143">
                <a:moveTo>
                  <a:pt x="0" y="1551143"/>
                </a:moveTo>
                <a:cubicBezTo>
                  <a:pt x="3378679" y="-907387"/>
                  <a:pt x="6800490" y="-79250"/>
                  <a:pt x="9152626" y="1525264"/>
                </a:cubicBezTo>
              </a:path>
            </a:pathLst>
          </a:cu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xmlns="" id="{9E9CB1C7-B20E-45E9-99BF-5168D6E904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97968" y="1059582"/>
            <a:ext cx="5148064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marL="0" indent="0" algn="ctr">
              <a:buNone/>
            </a:pP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Welcome!!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xmlns="" id="{CD46BF13-6E05-4054-B2FE-E9511EDC0302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0" y="1812889"/>
            <a:ext cx="9144000" cy="3350797"/>
          </a:xfrm>
          <a:custGeom>
            <a:avLst/>
            <a:gdLst>
              <a:gd name="connsiteX0" fmla="*/ 4490714 w 9144000"/>
              <a:gd name="connsiteY0" fmla="*/ 8 h 3350797"/>
              <a:gd name="connsiteX1" fmla="*/ 8897497 w 9144000"/>
              <a:gd name="connsiteY1" fmla="*/ 1631288 h 3350797"/>
              <a:gd name="connsiteX2" fmla="*/ 9144000 w 9144000"/>
              <a:gd name="connsiteY2" fmla="*/ 1825035 h 3350797"/>
              <a:gd name="connsiteX3" fmla="*/ 9144000 w 9144000"/>
              <a:gd name="connsiteY3" fmla="*/ 2662245 h 3350797"/>
              <a:gd name="connsiteX4" fmla="*/ 9141332 w 9144000"/>
              <a:gd name="connsiteY4" fmla="*/ 2958113 h 3350797"/>
              <a:gd name="connsiteX5" fmla="*/ 9140604 w 9144000"/>
              <a:gd name="connsiteY5" fmla="*/ 3149921 h 3350797"/>
              <a:gd name="connsiteX6" fmla="*/ 9140998 w 9144000"/>
              <a:gd name="connsiteY6" fmla="*/ 3350797 h 3350797"/>
              <a:gd name="connsiteX7" fmla="*/ 0 w 9144000"/>
              <a:gd name="connsiteY7" fmla="*/ 3350797 h 3350797"/>
              <a:gd name="connsiteX8" fmla="*/ 0 w 9144000"/>
              <a:gd name="connsiteY8" fmla="*/ 1766508 h 3350797"/>
              <a:gd name="connsiteX9" fmla="*/ 290022 w 9144000"/>
              <a:gd name="connsiteY9" fmla="*/ 1538857 h 3350797"/>
              <a:gd name="connsiteX10" fmla="*/ 4490714 w 9144000"/>
              <a:gd name="connsiteY10" fmla="*/ 8 h 3350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44000" h="3350797">
                <a:moveTo>
                  <a:pt x="4490714" y="8"/>
                </a:moveTo>
                <a:cubicBezTo>
                  <a:pt x="6053839" y="-2490"/>
                  <a:pt x="7550369" y="605730"/>
                  <a:pt x="8897497" y="1631288"/>
                </a:cubicBezTo>
                <a:lnTo>
                  <a:pt x="9144000" y="1825035"/>
                </a:lnTo>
                <a:lnTo>
                  <a:pt x="9144000" y="2662245"/>
                </a:lnTo>
                <a:lnTo>
                  <a:pt x="9141332" y="2958113"/>
                </a:lnTo>
                <a:cubicBezTo>
                  <a:pt x="9140944" y="3020873"/>
                  <a:pt x="9140681" y="3084641"/>
                  <a:pt x="9140604" y="3149921"/>
                </a:cubicBezTo>
                <a:lnTo>
                  <a:pt x="9140998" y="3350797"/>
                </a:lnTo>
                <a:lnTo>
                  <a:pt x="0" y="3350797"/>
                </a:lnTo>
                <a:lnTo>
                  <a:pt x="0" y="1766508"/>
                </a:lnTo>
                <a:lnTo>
                  <a:pt x="290022" y="1538857"/>
                </a:lnTo>
                <a:cubicBezTo>
                  <a:pt x="1704257" y="471960"/>
                  <a:pt x="3122979" y="2194"/>
                  <a:pt x="4490714" y="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32802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 userDrawn="1"/>
        </p:nvSpPr>
        <p:spPr>
          <a:xfrm>
            <a:off x="1907704" y="1779662"/>
            <a:ext cx="1584176" cy="1584176"/>
          </a:xfrm>
          <a:prstGeom prst="ellipse">
            <a:avLst/>
          </a:prstGeom>
          <a:solidFill>
            <a:schemeClr val="accent3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030016" y="1901974"/>
            <a:ext cx="1339552" cy="133955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95936" y="2204395"/>
            <a:ext cx="51480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95936" y="2780459"/>
            <a:ext cx="51480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064481" y="1952954"/>
            <a:ext cx="767433" cy="144000"/>
            <a:chOff x="7934433" y="3003797"/>
            <a:chExt cx="767433" cy="144000"/>
          </a:xfrm>
        </p:grpSpPr>
        <p:sp>
          <p:nvSpPr>
            <p:cNvPr id="8" name="Rectangle 7"/>
            <p:cNvSpPr/>
            <p:nvPr/>
          </p:nvSpPr>
          <p:spPr>
            <a:xfrm>
              <a:off x="7934433" y="3003797"/>
              <a:ext cx="144000" cy="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142244" y="3003797"/>
              <a:ext cx="144000" cy="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0C458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350055" y="3003797"/>
              <a:ext cx="144000" cy="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557866" y="3003797"/>
              <a:ext cx="144000" cy="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1486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/>
          <p:nvPr userDrawn="1"/>
        </p:nvSpPr>
        <p:spPr>
          <a:xfrm rot="10800000">
            <a:off x="0" y="195487"/>
            <a:ext cx="9144001" cy="3193828"/>
          </a:xfrm>
          <a:custGeom>
            <a:avLst/>
            <a:gdLst>
              <a:gd name="connsiteX0" fmla="*/ 0 w 9144001"/>
              <a:gd name="connsiteY0" fmla="*/ 0 h 1623922"/>
              <a:gd name="connsiteX1" fmla="*/ 9144001 w 9144001"/>
              <a:gd name="connsiteY1" fmla="*/ 0 h 1623922"/>
              <a:gd name="connsiteX2" fmla="*/ 9144001 w 9144001"/>
              <a:gd name="connsiteY2" fmla="*/ 1623922 h 1623922"/>
              <a:gd name="connsiteX3" fmla="*/ 0 w 9144001"/>
              <a:gd name="connsiteY3" fmla="*/ 1623922 h 1623922"/>
              <a:gd name="connsiteX4" fmla="*/ 0 w 9144001"/>
              <a:gd name="connsiteY4" fmla="*/ 0 h 1623922"/>
              <a:gd name="connsiteX0" fmla="*/ 0 w 9144001"/>
              <a:gd name="connsiteY0" fmla="*/ 1292045 h 2915967"/>
              <a:gd name="connsiteX1" fmla="*/ 9144001 w 9144001"/>
              <a:gd name="connsiteY1" fmla="*/ 1292045 h 2915967"/>
              <a:gd name="connsiteX2" fmla="*/ 9144001 w 9144001"/>
              <a:gd name="connsiteY2" fmla="*/ 2915967 h 2915967"/>
              <a:gd name="connsiteX3" fmla="*/ 0 w 9144001"/>
              <a:gd name="connsiteY3" fmla="*/ 2915967 h 2915967"/>
              <a:gd name="connsiteX4" fmla="*/ 0 w 9144001"/>
              <a:gd name="connsiteY4" fmla="*/ 1292045 h 2915967"/>
              <a:gd name="connsiteX0" fmla="*/ 0 w 9144001"/>
              <a:gd name="connsiteY0" fmla="*/ 1661157 h 3285079"/>
              <a:gd name="connsiteX1" fmla="*/ 9144001 w 9144001"/>
              <a:gd name="connsiteY1" fmla="*/ 1661157 h 3285079"/>
              <a:gd name="connsiteX2" fmla="*/ 9144001 w 9144001"/>
              <a:gd name="connsiteY2" fmla="*/ 3285079 h 3285079"/>
              <a:gd name="connsiteX3" fmla="*/ 0 w 9144001"/>
              <a:gd name="connsiteY3" fmla="*/ 3285079 h 3285079"/>
              <a:gd name="connsiteX4" fmla="*/ 0 w 9144001"/>
              <a:gd name="connsiteY4" fmla="*/ 1661157 h 3285079"/>
              <a:gd name="connsiteX0" fmla="*/ 0 w 9144001"/>
              <a:gd name="connsiteY0" fmla="*/ 1530125 h 3154047"/>
              <a:gd name="connsiteX1" fmla="*/ 9144001 w 9144001"/>
              <a:gd name="connsiteY1" fmla="*/ 1530125 h 3154047"/>
              <a:gd name="connsiteX2" fmla="*/ 9144001 w 9144001"/>
              <a:gd name="connsiteY2" fmla="*/ 3154047 h 3154047"/>
              <a:gd name="connsiteX3" fmla="*/ 0 w 9144001"/>
              <a:gd name="connsiteY3" fmla="*/ 3154047 h 3154047"/>
              <a:gd name="connsiteX4" fmla="*/ 0 w 9144001"/>
              <a:gd name="connsiteY4" fmla="*/ 1530125 h 3154047"/>
              <a:gd name="connsiteX0" fmla="*/ 0 w 9144001"/>
              <a:gd name="connsiteY0" fmla="*/ 1486810 h 3110732"/>
              <a:gd name="connsiteX1" fmla="*/ 9144001 w 9144001"/>
              <a:gd name="connsiteY1" fmla="*/ 1486810 h 3110732"/>
              <a:gd name="connsiteX2" fmla="*/ 9144001 w 9144001"/>
              <a:gd name="connsiteY2" fmla="*/ 3110732 h 3110732"/>
              <a:gd name="connsiteX3" fmla="*/ 0 w 9144001"/>
              <a:gd name="connsiteY3" fmla="*/ 3110732 h 3110732"/>
              <a:gd name="connsiteX4" fmla="*/ 0 w 9144001"/>
              <a:gd name="connsiteY4" fmla="*/ 1486810 h 3110732"/>
              <a:gd name="connsiteX0" fmla="*/ 0 w 9144001"/>
              <a:gd name="connsiteY0" fmla="*/ 1508441 h 3132363"/>
              <a:gd name="connsiteX1" fmla="*/ 9144001 w 9144001"/>
              <a:gd name="connsiteY1" fmla="*/ 1508441 h 3132363"/>
              <a:gd name="connsiteX2" fmla="*/ 9144001 w 9144001"/>
              <a:gd name="connsiteY2" fmla="*/ 3132363 h 3132363"/>
              <a:gd name="connsiteX3" fmla="*/ 0 w 9144001"/>
              <a:gd name="connsiteY3" fmla="*/ 3132363 h 3132363"/>
              <a:gd name="connsiteX4" fmla="*/ 0 w 9144001"/>
              <a:gd name="connsiteY4" fmla="*/ 1508441 h 3132363"/>
              <a:gd name="connsiteX0" fmla="*/ 0 w 9144001"/>
              <a:gd name="connsiteY0" fmla="*/ 1569794 h 3193716"/>
              <a:gd name="connsiteX1" fmla="*/ 9144001 w 9144001"/>
              <a:gd name="connsiteY1" fmla="*/ 1569794 h 3193716"/>
              <a:gd name="connsiteX2" fmla="*/ 9144001 w 9144001"/>
              <a:gd name="connsiteY2" fmla="*/ 3193716 h 3193716"/>
              <a:gd name="connsiteX3" fmla="*/ 0 w 9144001"/>
              <a:gd name="connsiteY3" fmla="*/ 3193716 h 3193716"/>
              <a:gd name="connsiteX4" fmla="*/ 0 w 9144001"/>
              <a:gd name="connsiteY4" fmla="*/ 1569794 h 3193716"/>
              <a:gd name="connsiteX0" fmla="*/ 0 w 9144001"/>
              <a:gd name="connsiteY0" fmla="*/ 1587570 h 3211492"/>
              <a:gd name="connsiteX1" fmla="*/ 9144001 w 9144001"/>
              <a:gd name="connsiteY1" fmla="*/ 1587570 h 3211492"/>
              <a:gd name="connsiteX2" fmla="*/ 9144001 w 9144001"/>
              <a:gd name="connsiteY2" fmla="*/ 3211492 h 3211492"/>
              <a:gd name="connsiteX3" fmla="*/ 0 w 9144001"/>
              <a:gd name="connsiteY3" fmla="*/ 3211492 h 3211492"/>
              <a:gd name="connsiteX4" fmla="*/ 0 w 9144001"/>
              <a:gd name="connsiteY4" fmla="*/ 1587570 h 3211492"/>
              <a:gd name="connsiteX0" fmla="*/ 0 w 9144001"/>
              <a:gd name="connsiteY0" fmla="*/ 1601749 h 3225671"/>
              <a:gd name="connsiteX1" fmla="*/ 9144001 w 9144001"/>
              <a:gd name="connsiteY1" fmla="*/ 1601749 h 3225671"/>
              <a:gd name="connsiteX2" fmla="*/ 9144001 w 9144001"/>
              <a:gd name="connsiteY2" fmla="*/ 3225671 h 3225671"/>
              <a:gd name="connsiteX3" fmla="*/ 0 w 9144001"/>
              <a:gd name="connsiteY3" fmla="*/ 3225671 h 3225671"/>
              <a:gd name="connsiteX4" fmla="*/ 0 w 9144001"/>
              <a:gd name="connsiteY4" fmla="*/ 1601749 h 3225671"/>
              <a:gd name="connsiteX0" fmla="*/ 0 w 9144001"/>
              <a:gd name="connsiteY0" fmla="*/ 1569907 h 3193829"/>
              <a:gd name="connsiteX1" fmla="*/ 9144001 w 9144001"/>
              <a:gd name="connsiteY1" fmla="*/ 1569907 h 3193829"/>
              <a:gd name="connsiteX2" fmla="*/ 9144001 w 9144001"/>
              <a:gd name="connsiteY2" fmla="*/ 3193829 h 3193829"/>
              <a:gd name="connsiteX3" fmla="*/ 0 w 9144001"/>
              <a:gd name="connsiteY3" fmla="*/ 3193829 h 3193829"/>
              <a:gd name="connsiteX4" fmla="*/ 0 w 9144001"/>
              <a:gd name="connsiteY4" fmla="*/ 1569907 h 3193829"/>
              <a:gd name="connsiteX0" fmla="*/ 0 w 9144001"/>
              <a:gd name="connsiteY0" fmla="*/ 1598836 h 3222758"/>
              <a:gd name="connsiteX1" fmla="*/ 9144001 w 9144001"/>
              <a:gd name="connsiteY1" fmla="*/ 1598836 h 3222758"/>
              <a:gd name="connsiteX2" fmla="*/ 9144001 w 9144001"/>
              <a:gd name="connsiteY2" fmla="*/ 3222758 h 3222758"/>
              <a:gd name="connsiteX3" fmla="*/ 0 w 9144001"/>
              <a:gd name="connsiteY3" fmla="*/ 3222758 h 3222758"/>
              <a:gd name="connsiteX4" fmla="*/ 0 w 9144001"/>
              <a:gd name="connsiteY4" fmla="*/ 1598836 h 3222758"/>
              <a:gd name="connsiteX0" fmla="*/ 0 w 9144001"/>
              <a:gd name="connsiteY0" fmla="*/ 1625232 h 3249154"/>
              <a:gd name="connsiteX1" fmla="*/ 9144001 w 9144001"/>
              <a:gd name="connsiteY1" fmla="*/ 1625232 h 3249154"/>
              <a:gd name="connsiteX2" fmla="*/ 9144001 w 9144001"/>
              <a:gd name="connsiteY2" fmla="*/ 3249154 h 3249154"/>
              <a:gd name="connsiteX3" fmla="*/ 0 w 9144001"/>
              <a:gd name="connsiteY3" fmla="*/ 3249154 h 3249154"/>
              <a:gd name="connsiteX4" fmla="*/ 0 w 9144001"/>
              <a:gd name="connsiteY4" fmla="*/ 1625232 h 3249154"/>
              <a:gd name="connsiteX0" fmla="*/ 0 w 9144001"/>
              <a:gd name="connsiteY0" fmla="*/ 1587134 h 3211056"/>
              <a:gd name="connsiteX1" fmla="*/ 9144001 w 9144001"/>
              <a:gd name="connsiteY1" fmla="*/ 1587134 h 3211056"/>
              <a:gd name="connsiteX2" fmla="*/ 9144001 w 9144001"/>
              <a:gd name="connsiteY2" fmla="*/ 3211056 h 3211056"/>
              <a:gd name="connsiteX3" fmla="*/ 0 w 9144001"/>
              <a:gd name="connsiteY3" fmla="*/ 3211056 h 3211056"/>
              <a:gd name="connsiteX4" fmla="*/ 0 w 9144001"/>
              <a:gd name="connsiteY4" fmla="*/ 1587134 h 3211056"/>
              <a:gd name="connsiteX0" fmla="*/ 0 w 9144001"/>
              <a:gd name="connsiteY0" fmla="*/ 1576790 h 3200712"/>
              <a:gd name="connsiteX1" fmla="*/ 9144001 w 9144001"/>
              <a:gd name="connsiteY1" fmla="*/ 1576790 h 3200712"/>
              <a:gd name="connsiteX2" fmla="*/ 9144001 w 9144001"/>
              <a:gd name="connsiteY2" fmla="*/ 3200712 h 3200712"/>
              <a:gd name="connsiteX3" fmla="*/ 0 w 9144001"/>
              <a:gd name="connsiteY3" fmla="*/ 3200712 h 3200712"/>
              <a:gd name="connsiteX4" fmla="*/ 0 w 9144001"/>
              <a:gd name="connsiteY4" fmla="*/ 1576790 h 3200712"/>
              <a:gd name="connsiteX0" fmla="*/ 0 w 9144001"/>
              <a:gd name="connsiteY0" fmla="*/ 1569906 h 3193828"/>
              <a:gd name="connsiteX1" fmla="*/ 9144001 w 9144001"/>
              <a:gd name="connsiteY1" fmla="*/ 1569906 h 3193828"/>
              <a:gd name="connsiteX2" fmla="*/ 9144001 w 9144001"/>
              <a:gd name="connsiteY2" fmla="*/ 3193828 h 3193828"/>
              <a:gd name="connsiteX3" fmla="*/ 0 w 9144001"/>
              <a:gd name="connsiteY3" fmla="*/ 3193828 h 3193828"/>
              <a:gd name="connsiteX4" fmla="*/ 0 w 9144001"/>
              <a:gd name="connsiteY4" fmla="*/ 1569906 h 3193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1" h="3193828">
                <a:moveTo>
                  <a:pt x="0" y="1569906"/>
                </a:moveTo>
                <a:cubicBezTo>
                  <a:pt x="3203276" y="-802358"/>
                  <a:pt x="6441059" y="-224389"/>
                  <a:pt x="9144001" y="1569906"/>
                </a:cubicBezTo>
                <a:lnTo>
                  <a:pt x="9144001" y="3193828"/>
                </a:lnTo>
                <a:lnTo>
                  <a:pt x="0" y="3193828"/>
                </a:lnTo>
                <a:lnTo>
                  <a:pt x="0" y="156990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Freeform 7"/>
          <p:cNvSpPr/>
          <p:nvPr userDrawn="1"/>
        </p:nvSpPr>
        <p:spPr>
          <a:xfrm rot="10800000">
            <a:off x="-25880" y="1815260"/>
            <a:ext cx="9169880" cy="1551143"/>
          </a:xfrm>
          <a:custGeom>
            <a:avLst/>
            <a:gdLst>
              <a:gd name="connsiteX0" fmla="*/ 0 w 9152626"/>
              <a:gd name="connsiteY0" fmla="*/ 25879 h 25879"/>
              <a:gd name="connsiteX1" fmla="*/ 9152626 w 9152626"/>
              <a:gd name="connsiteY1" fmla="*/ 0 h 25879"/>
              <a:gd name="connsiteX0" fmla="*/ 0 w 9152626"/>
              <a:gd name="connsiteY0" fmla="*/ 1369701 h 1369701"/>
              <a:gd name="connsiteX1" fmla="*/ 9152626 w 9152626"/>
              <a:gd name="connsiteY1" fmla="*/ 1343822 h 1369701"/>
              <a:gd name="connsiteX0" fmla="*/ 0 w 9152626"/>
              <a:gd name="connsiteY0" fmla="*/ 1686391 h 1686391"/>
              <a:gd name="connsiteX1" fmla="*/ 9152626 w 9152626"/>
              <a:gd name="connsiteY1" fmla="*/ 1660512 h 1686391"/>
              <a:gd name="connsiteX0" fmla="*/ 0 w 9152626"/>
              <a:gd name="connsiteY0" fmla="*/ 1531416 h 1531416"/>
              <a:gd name="connsiteX1" fmla="*/ 9152626 w 9152626"/>
              <a:gd name="connsiteY1" fmla="*/ 1505537 h 1531416"/>
              <a:gd name="connsiteX0" fmla="*/ 0 w 9152626"/>
              <a:gd name="connsiteY0" fmla="*/ 1611986 h 1611986"/>
              <a:gd name="connsiteX1" fmla="*/ 9152626 w 9152626"/>
              <a:gd name="connsiteY1" fmla="*/ 1586107 h 1611986"/>
              <a:gd name="connsiteX0" fmla="*/ 0 w 9152626"/>
              <a:gd name="connsiteY0" fmla="*/ 1536682 h 1536682"/>
              <a:gd name="connsiteX1" fmla="*/ 9152626 w 9152626"/>
              <a:gd name="connsiteY1" fmla="*/ 1510803 h 1536682"/>
              <a:gd name="connsiteX0" fmla="*/ 0 w 9152626"/>
              <a:gd name="connsiteY0" fmla="*/ 1585062 h 1585062"/>
              <a:gd name="connsiteX1" fmla="*/ 9152626 w 9152626"/>
              <a:gd name="connsiteY1" fmla="*/ 1559183 h 1585062"/>
              <a:gd name="connsiteX0" fmla="*/ 0 w 9152626"/>
              <a:gd name="connsiteY0" fmla="*/ 1579305 h 1579305"/>
              <a:gd name="connsiteX1" fmla="*/ 9152626 w 9152626"/>
              <a:gd name="connsiteY1" fmla="*/ 1553426 h 1579305"/>
              <a:gd name="connsiteX0" fmla="*/ 0 w 9152626"/>
              <a:gd name="connsiteY0" fmla="*/ 1551143 h 1551143"/>
              <a:gd name="connsiteX1" fmla="*/ 9152626 w 9152626"/>
              <a:gd name="connsiteY1" fmla="*/ 1525264 h 1551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52626" h="1551143">
                <a:moveTo>
                  <a:pt x="0" y="1551143"/>
                </a:moveTo>
                <a:cubicBezTo>
                  <a:pt x="3378679" y="-907387"/>
                  <a:pt x="6800490" y="-79250"/>
                  <a:pt x="9152626" y="1525264"/>
                </a:cubicBezTo>
              </a:path>
            </a:pathLst>
          </a:cu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2001657" y="3407728"/>
            <a:ext cx="5148064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001657" y="3983792"/>
            <a:ext cx="5148064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xmlns="" id="{34FF424B-BE2F-4986-AD58-138B7315C314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1"/>
            <a:ext cx="9159746" cy="3373377"/>
          </a:xfrm>
          <a:custGeom>
            <a:avLst/>
            <a:gdLst>
              <a:gd name="connsiteX0" fmla="*/ 0 w 9159746"/>
              <a:gd name="connsiteY0" fmla="*/ 0 h 3373377"/>
              <a:gd name="connsiteX1" fmla="*/ 9151194 w 9159746"/>
              <a:gd name="connsiteY1" fmla="*/ 0 h 3373377"/>
              <a:gd name="connsiteX2" fmla="*/ 9152198 w 9159746"/>
              <a:gd name="connsiteY2" fmla="*/ 169697 h 3373377"/>
              <a:gd name="connsiteX3" fmla="*/ 9159746 w 9159746"/>
              <a:gd name="connsiteY3" fmla="*/ 1559602 h 3373377"/>
              <a:gd name="connsiteX4" fmla="*/ 302415 w 9159746"/>
              <a:gd name="connsiteY4" fmla="*/ 1784341 h 3373377"/>
              <a:gd name="connsiteX5" fmla="*/ 0 w 9159746"/>
              <a:gd name="connsiteY5" fmla="*/ 1560400 h 3373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9746" h="3373377">
                <a:moveTo>
                  <a:pt x="0" y="0"/>
                </a:moveTo>
                <a:lnTo>
                  <a:pt x="9151194" y="0"/>
                </a:lnTo>
                <a:lnTo>
                  <a:pt x="9152198" y="169697"/>
                </a:lnTo>
                <a:cubicBezTo>
                  <a:pt x="9154714" y="610983"/>
                  <a:pt x="9157230" y="1151339"/>
                  <a:pt x="9159746" y="1559602"/>
                </a:cubicBezTo>
                <a:cubicBezTo>
                  <a:pt x="6302680" y="3659955"/>
                  <a:pt x="3656101" y="4189744"/>
                  <a:pt x="302415" y="1784341"/>
                </a:cubicBezTo>
                <a:lnTo>
                  <a:pt x="0" y="15604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9564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107504" y="0"/>
            <a:ext cx="9036496" cy="884466"/>
          </a:xfrm>
          <a:prstGeom prst="rect">
            <a:avLst/>
          </a:prstGeom>
        </p:spPr>
        <p:txBody>
          <a:bodyPr anchor="ctr"/>
          <a:lstStyle>
            <a:lvl1pPr algn="l"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 </a:t>
            </a:r>
            <a:r>
              <a:rPr lang="en-US" altLang="ko-KR" dirty="0"/>
              <a:t>Free PPT _ 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857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107504" y="0"/>
            <a:ext cx="9036496" cy="884466"/>
          </a:xfrm>
          <a:prstGeom prst="rect">
            <a:avLst/>
          </a:prstGeom>
        </p:spPr>
        <p:txBody>
          <a:bodyPr anchor="ctr"/>
          <a:lstStyle>
            <a:lvl1pPr algn="l"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 </a:t>
            </a:r>
            <a:r>
              <a:rPr lang="en-US" altLang="ko-KR" dirty="0"/>
              <a:t>Free PPT _ 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83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 </a:t>
            </a:r>
            <a:r>
              <a:rPr lang="en-US" altLang="ko-KR" dirty="0"/>
              <a:t>Free PPT _ 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844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50184" y="1446919"/>
            <a:ext cx="1656000" cy="11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107504" y="0"/>
            <a:ext cx="9036496" cy="884466"/>
          </a:xfrm>
          <a:prstGeom prst="rect">
            <a:avLst/>
          </a:prstGeom>
        </p:spPr>
        <p:txBody>
          <a:bodyPr anchor="ctr"/>
          <a:lstStyle>
            <a:lvl1pPr algn="l"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 </a:t>
            </a:r>
            <a:r>
              <a:rPr lang="en-US" altLang="ko-KR" dirty="0"/>
              <a:t>Free PPT _ Click to add title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50184" y="3082758"/>
            <a:ext cx="1656000" cy="11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50184" y="2597347"/>
            <a:ext cx="1656000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650184" y="4234758"/>
            <a:ext cx="1656000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1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677950" y="1450687"/>
            <a:ext cx="1656000" cy="11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7950" y="3086526"/>
            <a:ext cx="1656000" cy="11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4677950" y="2601115"/>
            <a:ext cx="1656000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4677950" y="4238526"/>
            <a:ext cx="1656000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74283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255134"/>
            <a:ext cx="4572000" cy="33210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xmlns="" id="{E62EAC56-5A2E-46B2-B8D9-375A807E3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0594"/>
            <a:ext cx="9144000" cy="684000"/>
          </a:xfrm>
          <a:prstGeom prst="rect">
            <a:avLst/>
          </a:prstGeom>
        </p:spPr>
        <p:txBody>
          <a:bodyPr anchor="ctr"/>
          <a:lstStyle>
            <a:lvl1pPr algn="ctr"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 </a:t>
            </a:r>
            <a:r>
              <a:rPr lang="en-US" altLang="ko-KR" dirty="0"/>
              <a:t>Free PPT _ Click to add title</a:t>
            </a:r>
            <a:endParaRPr lang="en-US" dirty="0"/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xmlns="" id="{14844AF7-CCEE-4899-AEED-9D922F17358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0" y="843558"/>
            <a:ext cx="9144000" cy="21602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Subtitle in this line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8635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233" y="1365030"/>
            <a:ext cx="4567767" cy="19988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576233" y="1365030"/>
            <a:ext cx="4567767" cy="19988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xmlns="" id="{C292895B-CBD9-4745-8D30-91F49E9E1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0594"/>
            <a:ext cx="9144000" cy="684000"/>
          </a:xfrm>
          <a:prstGeom prst="rect">
            <a:avLst/>
          </a:prstGeom>
        </p:spPr>
        <p:txBody>
          <a:bodyPr anchor="ctr"/>
          <a:lstStyle>
            <a:lvl1pPr algn="ctr"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 </a:t>
            </a:r>
            <a:r>
              <a:rPr lang="en-US" altLang="ko-KR" dirty="0"/>
              <a:t>Free PPT _ Click to add title</a:t>
            </a:r>
            <a:endParaRPr lang="en-US" dirty="0"/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xmlns="" id="{A4041D5A-9284-440B-BB7E-072D9FB2DEF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0" y="843558"/>
            <a:ext cx="9144000" cy="216024"/>
          </a:xfrm>
          <a:prstGeom prst="rect">
            <a:avLst/>
          </a:prstGeom>
        </p:spPr>
        <p:txBody>
          <a:bodyPr anchor="ctr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Subtitle in this line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4757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9173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57" r:id="rId2"/>
    <p:sldLayoutId id="2147483675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3554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49" r:id="rId2"/>
    <p:sldLayoutId id="2147483664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6" r:id="rId11"/>
    <p:sldLayoutId id="2147483673" r:id="rId12"/>
    <p:sldLayoutId id="2147483674" r:id="rId13"/>
    <p:sldLayoutId id="2147483679" r:id="rId14"/>
    <p:sldLayoutId id="2147483677" r:id="rId15"/>
    <p:sldLayoutId id="2147483680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565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2">
            <a:extLst>
              <a:ext uri="{FF2B5EF4-FFF2-40B4-BE49-F238E27FC236}">
                <a16:creationId xmlns:a16="http://schemas.microsoft.com/office/drawing/2014/main" xmlns="" id="{27015DFC-F12C-4DBC-83B5-0BF4C6E04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8024" y="3003798"/>
            <a:ext cx="3960000" cy="1008000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algn="r">
              <a:defRPr/>
            </a:pPr>
            <a:r>
              <a:rPr lang="en-US" altLang="ko-KR" sz="4000" dirty="0" smtClean="0">
                <a:ea typeface="맑은 고딕" pitchFamily="50" charset="-127"/>
              </a:rPr>
              <a:t>DIFFUSION </a:t>
            </a:r>
            <a:r>
              <a:rPr lang="en-US" altLang="ko-KR" sz="4000" dirty="0" smtClean="0">
                <a:solidFill>
                  <a:srgbClr val="0070C0"/>
                </a:solidFill>
                <a:ea typeface="맑은 고딕" pitchFamily="50" charset="-127"/>
              </a:rPr>
              <a:t>MR</a:t>
            </a:r>
            <a:endParaRPr lang="ko-KR" altLang="en-US" sz="4000" dirty="0">
              <a:solidFill>
                <a:srgbClr val="0070C0"/>
              </a:solidFill>
            </a:endParaRP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xmlns="" id="{64054FCF-4CA7-4E3A-A4C0-7683AE6081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23957" y="3939902"/>
            <a:ext cx="3960001" cy="93610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sz="1400" dirty="0" smtClean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SUBMITTED</a:t>
            </a:r>
            <a:r>
              <a:rPr lang="en-US" altLang="ko-KR" sz="1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BY: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1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Mostafa</a:t>
            </a:r>
            <a:r>
              <a:rPr lang="en-US" altLang="ko-KR" sz="1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altLang="ko-KR" sz="1400" dirty="0" smtClean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Amr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1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Mostafa</a:t>
            </a:r>
            <a:r>
              <a:rPr lang="en-US" altLang="ko-KR" sz="1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altLang="ko-KR" sz="1400" dirty="0" err="1" smtClean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Abd</a:t>
            </a:r>
            <a:r>
              <a:rPr lang="en-US" altLang="ko-KR" sz="1400" dirty="0" smtClean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El-Mohsen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1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Adel </a:t>
            </a:r>
            <a:r>
              <a:rPr lang="en-US" altLang="ko-KR" sz="1400" dirty="0" err="1" smtClean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Refaat</a:t>
            </a:r>
            <a:endParaRPr lang="en-US" altLang="ko-KR" sz="1400" dirty="0" smtClean="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spcBef>
                <a:spcPts val="0"/>
              </a:spcBef>
              <a:defRPr/>
            </a:pPr>
            <a:r>
              <a:rPr lang="en-US" altLang="ko-KR" sz="14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Kirolos</a:t>
            </a:r>
            <a:r>
              <a:rPr lang="en-US" altLang="ko-KR" sz="1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altLang="ko-KR" sz="1400" dirty="0" err="1" smtClean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Dawood</a:t>
            </a:r>
            <a:endParaRPr lang="en-US" altLang="ko-KR" sz="1400" dirty="0" smtClean="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864303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PULSE SEQUENCES FOR DWI</a:t>
            </a:r>
            <a:endParaRPr lang="ar-EG" dirty="0"/>
          </a:p>
        </p:txBody>
      </p:sp>
      <p:pic>
        <p:nvPicPr>
          <p:cNvPr id="4" name="blochSimu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5696" y="987574"/>
            <a:ext cx="4781550" cy="37242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3568" y="1563638"/>
            <a:ext cx="1872208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just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90° RF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pulse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02" y="1537719"/>
            <a:ext cx="341313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6150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 dir="vert"/>
      </p:transition>
    </mc:Choice>
    <mc:Fallback>
      <p:transition spd="slow">
        <p:checke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PULSE SEQUENCES FOR DWI</a:t>
            </a:r>
            <a:endParaRPr lang="ar-EG" dirty="0">
              <a:solidFill>
                <a:srgbClr val="00B0F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99792" y="978281"/>
            <a:ext cx="3744416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just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pulsed gradient spin echo (PGSE)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978282"/>
            <a:ext cx="341313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491630"/>
            <a:ext cx="4176464" cy="3494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6572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PULSE </a:t>
            </a:r>
            <a:r>
              <a:rPr lang="en-US" dirty="0" smtClean="0">
                <a:solidFill>
                  <a:schemeClr val="accent2"/>
                </a:solidFill>
              </a:rPr>
              <a:t>SEQUENCE</a:t>
            </a:r>
            <a:endParaRPr lang="ar-EG" dirty="0">
              <a:solidFill>
                <a:srgbClr val="00B0F0"/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30035"/>
            <a:ext cx="8352928" cy="38179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3784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Diffusion Tensor </a:t>
            </a:r>
            <a:r>
              <a:rPr lang="en-US" sz="3200" dirty="0" smtClean="0"/>
              <a:t>Imaging</a:t>
            </a:r>
            <a:endParaRPr lang="ko-KR" altLang="en-US" sz="35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995936" y="2780459"/>
            <a:ext cx="5148064" cy="288032"/>
          </a:xfrm>
        </p:spPr>
        <p:txBody>
          <a:bodyPr/>
          <a:lstStyle/>
          <a:p>
            <a:pPr lvl="0"/>
            <a:r>
              <a:rPr lang="en-US" altLang="ko-KR" dirty="0" smtClean="0"/>
              <a:t>DTI</a:t>
            </a:r>
            <a:endParaRPr lang="en-US" altLang="ko-KR" dirty="0"/>
          </a:p>
        </p:txBody>
      </p:sp>
      <p:pic>
        <p:nvPicPr>
          <p:cNvPr id="7" name="그림 개체 틀 6">
            <a:extLst>
              <a:ext uri="{FF2B5EF4-FFF2-40B4-BE49-F238E27FC236}">
                <a16:creationId xmlns:a16="http://schemas.microsoft.com/office/drawing/2014/main" xmlns="" id="{8CDF9CEC-8D72-412A-9CA9-CBCDCAD1E4E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01" r="169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347758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Diffusion Tensor Imaging (DTI)</a:t>
            </a:r>
            <a:endParaRPr lang="ar-EG" dirty="0">
              <a:solidFill>
                <a:srgbClr val="00B0F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7998" y="4582254"/>
            <a:ext cx="1673352" cy="365760"/>
          </a:xfrm>
          <a:prstGeom prst="rect">
            <a:avLst/>
          </a:prstGeom>
          <a:solidFill>
            <a:srgbClr val="2A81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ar-EG"/>
          </a:p>
        </p:txBody>
      </p:sp>
      <p:sp>
        <p:nvSpPr>
          <p:cNvPr id="8" name="Text Placeholder 17"/>
          <p:cNvSpPr txBox="1">
            <a:spLocks/>
          </p:cNvSpPr>
          <p:nvPr/>
        </p:nvSpPr>
        <p:spPr>
          <a:xfrm>
            <a:off x="787283" y="4629543"/>
            <a:ext cx="1579494" cy="24608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 smtClean="0">
                <a:solidFill>
                  <a:schemeClr val="bg1"/>
                </a:solidFill>
                <a:cs typeface="Arial" pitchFamily="34" charset="0"/>
              </a:rPr>
              <a:t>Isotropic</a:t>
            </a:r>
            <a:endParaRPr 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65" r="-5065" b="14869"/>
          <a:stretch/>
        </p:blipFill>
        <p:spPr bwMode="auto">
          <a:xfrm>
            <a:off x="859291" y="3306103"/>
            <a:ext cx="1517011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673052" y="4582254"/>
            <a:ext cx="1673352" cy="365760"/>
          </a:xfrm>
          <a:prstGeom prst="rect">
            <a:avLst/>
          </a:prstGeom>
          <a:solidFill>
            <a:srgbClr val="22A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ar-EG"/>
          </a:p>
        </p:txBody>
      </p:sp>
      <p:sp>
        <p:nvSpPr>
          <p:cNvPr id="13" name="Text Placeholder 17"/>
          <p:cNvSpPr txBox="1">
            <a:spLocks/>
          </p:cNvSpPr>
          <p:nvPr/>
        </p:nvSpPr>
        <p:spPr>
          <a:xfrm>
            <a:off x="3718945" y="4645420"/>
            <a:ext cx="1579494" cy="24608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 smtClean="0">
                <a:solidFill>
                  <a:schemeClr val="bg1"/>
                </a:solidFill>
                <a:cs typeface="Arial" pitchFamily="34" charset="0"/>
              </a:rPr>
              <a:t>Anisotropic</a:t>
            </a:r>
            <a:endParaRPr 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319" b="-12319"/>
          <a:stretch/>
        </p:blipFill>
        <p:spPr bwMode="auto">
          <a:xfrm>
            <a:off x="3563888" y="3239912"/>
            <a:ext cx="1926716" cy="1340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4" r="-1284"/>
          <a:stretch/>
        </p:blipFill>
        <p:spPr bwMode="auto">
          <a:xfrm>
            <a:off x="6495306" y="3193897"/>
            <a:ext cx="2109142" cy="1466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3568" y="1637387"/>
            <a:ext cx="158417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In a </a:t>
            </a:r>
            <a:r>
              <a:rPr lang="en-US" dirty="0" smtClean="0"/>
              <a:t>uniform</a:t>
            </a:r>
          </a:p>
          <a:p>
            <a:pPr algn="ctr"/>
            <a:r>
              <a:rPr lang="en-US" dirty="0" smtClean="0"/>
              <a:t> </a:t>
            </a:r>
            <a:r>
              <a:rPr lang="en-US" dirty="0"/>
              <a:t>environment </a:t>
            </a:r>
            <a:endParaRPr lang="ar-EG" dirty="0"/>
          </a:p>
        </p:txBody>
      </p:sp>
      <p:sp>
        <p:nvSpPr>
          <p:cNvPr id="4" name="TextBox 3"/>
          <p:cNvSpPr txBox="1"/>
          <p:nvPr/>
        </p:nvSpPr>
        <p:spPr>
          <a:xfrm>
            <a:off x="2987824" y="1504404"/>
            <a:ext cx="3087644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If water molecule movement is restricted in certain </a:t>
            </a:r>
            <a:endParaRPr lang="en-US" dirty="0" smtClean="0"/>
          </a:p>
          <a:p>
            <a:pPr algn="ctr"/>
            <a:r>
              <a:rPr lang="en-US" dirty="0" smtClean="0"/>
              <a:t>directions </a:t>
            </a:r>
            <a:endParaRPr lang="ar-EG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1059582"/>
            <a:ext cx="720806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DTI is an extension of DWI. Diffusion is a three-dimensional process </a:t>
            </a:r>
            <a:endParaRPr lang="ar-E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223" y="1041797"/>
            <a:ext cx="341313" cy="37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Down Arrow 15"/>
          <p:cNvSpPr/>
          <p:nvPr/>
        </p:nvSpPr>
        <p:spPr>
          <a:xfrm>
            <a:off x="4266958" y="2499742"/>
            <a:ext cx="377050" cy="576064"/>
          </a:xfrm>
          <a:prstGeom prst="down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ar-EG"/>
          </a:p>
        </p:txBody>
      </p:sp>
      <p:sp>
        <p:nvSpPr>
          <p:cNvPr id="22" name="Down Arrow 21"/>
          <p:cNvSpPr/>
          <p:nvPr/>
        </p:nvSpPr>
        <p:spPr>
          <a:xfrm>
            <a:off x="1259632" y="2499742"/>
            <a:ext cx="377050" cy="576064"/>
          </a:xfrm>
          <a:prstGeom prst="down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ar-EG"/>
          </a:p>
        </p:txBody>
      </p:sp>
      <p:sp>
        <p:nvSpPr>
          <p:cNvPr id="17" name="TextBox 16"/>
          <p:cNvSpPr txBox="1"/>
          <p:nvPr/>
        </p:nvSpPr>
        <p:spPr>
          <a:xfrm>
            <a:off x="6685781" y="1642903"/>
            <a:ext cx="172819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in fiber-like cell structures</a:t>
            </a:r>
            <a:endParaRPr lang="ar-EG" dirty="0"/>
          </a:p>
        </p:txBody>
      </p:sp>
      <p:sp>
        <p:nvSpPr>
          <p:cNvPr id="24" name="Down Arrow 23"/>
          <p:cNvSpPr/>
          <p:nvPr/>
        </p:nvSpPr>
        <p:spPr>
          <a:xfrm>
            <a:off x="7361352" y="2499742"/>
            <a:ext cx="377050" cy="576064"/>
          </a:xfrm>
          <a:prstGeom prst="down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742386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/>
      <p:bldP spid="12" grpId="0" animBg="1"/>
      <p:bldP spid="13" grpId="0"/>
      <p:bldP spid="3" grpId="0"/>
      <p:bldP spid="4" grpId="0"/>
      <p:bldP spid="5" grpId="0"/>
      <p:bldP spid="16" grpId="0" animBg="1"/>
      <p:bldP spid="22" grpId="0" animBg="1"/>
      <p:bldP spid="17" grpId="0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accent2"/>
                </a:solidFill>
              </a:rPr>
              <a:t>The difference between DWI and conventional MRI </a:t>
            </a:r>
            <a:endParaRPr lang="ar-EG" sz="2800" dirty="0">
              <a:solidFill>
                <a:srgbClr val="00B0F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80621" y="1059582"/>
            <a:ext cx="258275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ast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diagnose of stroke</a:t>
            </a:r>
            <a:endParaRPr lang="ar-E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Oval 8">
            <a:extLst>
              <a:ext uri="{FF2B5EF4-FFF2-40B4-BE49-F238E27FC236}">
                <a16:creationId xmlns:a16="http://schemas.microsoft.com/office/drawing/2014/main" xmlns="" id="{77A772A9-4C8B-4056-B9E3-43466355CF25}"/>
              </a:ext>
            </a:extLst>
          </p:cNvPr>
          <p:cNvSpPr/>
          <p:nvPr/>
        </p:nvSpPr>
        <p:spPr>
          <a:xfrm>
            <a:off x="2989671" y="1101941"/>
            <a:ext cx="286185" cy="284614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700" y="1635646"/>
            <a:ext cx="5400600" cy="3331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583640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DW images steps </a:t>
            </a:r>
            <a:endParaRPr lang="ko-KR" altLang="en-US" sz="3500" dirty="0"/>
          </a:p>
        </p:txBody>
      </p:sp>
      <p:pic>
        <p:nvPicPr>
          <p:cNvPr id="7" name="그림 개체 틀 6">
            <a:extLst>
              <a:ext uri="{FF2B5EF4-FFF2-40B4-BE49-F238E27FC236}">
                <a16:creationId xmlns:a16="http://schemas.microsoft.com/office/drawing/2014/main" xmlns="" id="{8CDF9CEC-8D72-412A-9CA9-CBCDCAD1E4E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01" r="169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138074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solidFill>
                  <a:schemeClr val="accent2"/>
                </a:solidFill>
              </a:rPr>
              <a:t>DW </a:t>
            </a:r>
            <a:r>
              <a:rPr lang="en-US" altLang="ko-KR" dirty="0" smtClean="0"/>
              <a:t>images </a:t>
            </a:r>
            <a:r>
              <a:rPr lang="en-US" altLang="ko-KR" dirty="0"/>
              <a:t>steps </a:t>
            </a:r>
            <a:endParaRPr lang="ko-KR" altLang="en-US" dirty="0"/>
          </a:p>
        </p:txBody>
      </p:sp>
      <p:pic>
        <p:nvPicPr>
          <p:cNvPr id="10243" name="Picture 3"/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013" b="-27013"/>
          <a:stretch/>
        </p:blipFill>
        <p:spPr bwMode="auto">
          <a:xfrm>
            <a:off x="540000" y="627534"/>
            <a:ext cx="2520000" cy="3350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Rectangle 1"/>
          <p:cNvSpPr/>
          <p:nvPr/>
        </p:nvSpPr>
        <p:spPr>
          <a:xfrm>
            <a:off x="540000" y="3242107"/>
            <a:ext cx="2520000" cy="1361392"/>
          </a:xfrm>
          <a:custGeom>
            <a:avLst/>
            <a:gdLst>
              <a:gd name="connsiteX0" fmla="*/ 0 w 2520000"/>
              <a:gd name="connsiteY0" fmla="*/ 0 h 1239662"/>
              <a:gd name="connsiteX1" fmla="*/ 2520000 w 2520000"/>
              <a:gd name="connsiteY1" fmla="*/ 0 h 1239662"/>
              <a:gd name="connsiteX2" fmla="*/ 2520000 w 2520000"/>
              <a:gd name="connsiteY2" fmla="*/ 1239662 h 1239662"/>
              <a:gd name="connsiteX3" fmla="*/ 0 w 2520000"/>
              <a:gd name="connsiteY3" fmla="*/ 1239662 h 1239662"/>
              <a:gd name="connsiteX4" fmla="*/ 0 w 2520000"/>
              <a:gd name="connsiteY4" fmla="*/ 0 h 1239662"/>
              <a:gd name="connsiteX0" fmla="*/ 0 w 2520000"/>
              <a:gd name="connsiteY0" fmla="*/ 409432 h 1649094"/>
              <a:gd name="connsiteX1" fmla="*/ 2520000 w 2520000"/>
              <a:gd name="connsiteY1" fmla="*/ 409432 h 1649094"/>
              <a:gd name="connsiteX2" fmla="*/ 2520000 w 2520000"/>
              <a:gd name="connsiteY2" fmla="*/ 1649094 h 1649094"/>
              <a:gd name="connsiteX3" fmla="*/ 0 w 2520000"/>
              <a:gd name="connsiteY3" fmla="*/ 1649094 h 1649094"/>
              <a:gd name="connsiteX4" fmla="*/ 0 w 2520000"/>
              <a:gd name="connsiteY4" fmla="*/ 409432 h 1649094"/>
              <a:gd name="connsiteX0" fmla="*/ 0 w 2520000"/>
              <a:gd name="connsiteY0" fmla="*/ 469675 h 1709337"/>
              <a:gd name="connsiteX1" fmla="*/ 2520000 w 2520000"/>
              <a:gd name="connsiteY1" fmla="*/ 469675 h 1709337"/>
              <a:gd name="connsiteX2" fmla="*/ 2520000 w 2520000"/>
              <a:gd name="connsiteY2" fmla="*/ 1709337 h 1709337"/>
              <a:gd name="connsiteX3" fmla="*/ 0 w 2520000"/>
              <a:gd name="connsiteY3" fmla="*/ 1709337 h 1709337"/>
              <a:gd name="connsiteX4" fmla="*/ 0 w 2520000"/>
              <a:gd name="connsiteY4" fmla="*/ 469675 h 1709337"/>
              <a:gd name="connsiteX0" fmla="*/ 0 w 2520000"/>
              <a:gd name="connsiteY0" fmla="*/ 368511 h 1608173"/>
              <a:gd name="connsiteX1" fmla="*/ 2520000 w 2520000"/>
              <a:gd name="connsiteY1" fmla="*/ 368511 h 1608173"/>
              <a:gd name="connsiteX2" fmla="*/ 2520000 w 2520000"/>
              <a:gd name="connsiteY2" fmla="*/ 1608173 h 1608173"/>
              <a:gd name="connsiteX3" fmla="*/ 0 w 2520000"/>
              <a:gd name="connsiteY3" fmla="*/ 1608173 h 1608173"/>
              <a:gd name="connsiteX4" fmla="*/ 0 w 2520000"/>
              <a:gd name="connsiteY4" fmla="*/ 368511 h 1608173"/>
              <a:gd name="connsiteX0" fmla="*/ 0 w 2520000"/>
              <a:gd name="connsiteY0" fmla="*/ 445766 h 1685428"/>
              <a:gd name="connsiteX1" fmla="*/ 2520000 w 2520000"/>
              <a:gd name="connsiteY1" fmla="*/ 445766 h 1685428"/>
              <a:gd name="connsiteX2" fmla="*/ 2520000 w 2520000"/>
              <a:gd name="connsiteY2" fmla="*/ 1685428 h 1685428"/>
              <a:gd name="connsiteX3" fmla="*/ 0 w 2520000"/>
              <a:gd name="connsiteY3" fmla="*/ 1685428 h 1685428"/>
              <a:gd name="connsiteX4" fmla="*/ 0 w 2520000"/>
              <a:gd name="connsiteY4" fmla="*/ 445766 h 168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000" h="1685428">
                <a:moveTo>
                  <a:pt x="0" y="445766"/>
                </a:moveTo>
                <a:cubicBezTo>
                  <a:pt x="853647" y="-243446"/>
                  <a:pt x="1905188" y="-45553"/>
                  <a:pt x="2520000" y="445766"/>
                </a:cubicBezTo>
                <a:lnTo>
                  <a:pt x="2520000" y="1685428"/>
                </a:lnTo>
                <a:lnTo>
                  <a:pt x="0" y="1685428"/>
                </a:lnTo>
                <a:lnTo>
                  <a:pt x="0" y="445766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6" name="Group 35"/>
          <p:cNvGrpSpPr/>
          <p:nvPr/>
        </p:nvGrpSpPr>
        <p:grpSpPr>
          <a:xfrm>
            <a:off x="540000" y="3392716"/>
            <a:ext cx="2520000" cy="1144156"/>
            <a:chOff x="1365619" y="4283314"/>
            <a:chExt cx="3641140" cy="1144156"/>
          </a:xfrm>
        </p:grpSpPr>
        <p:sp>
          <p:nvSpPr>
            <p:cNvPr id="37" name="TextBox 36"/>
            <p:cNvSpPr txBox="1"/>
            <p:nvPr/>
          </p:nvSpPr>
          <p:spPr>
            <a:xfrm>
              <a:off x="1365619" y="4488751"/>
              <a:ext cx="3641140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The DW pulse sequence is initially executed with the DG turned off or set the value to very low. This generates a 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set of T2-weighted b0</a:t>
              </a:r>
            </a:p>
            <a:p>
              <a:pPr algn="ctr"/>
              <a:r>
                <a:rPr lang="en-US" altLang="ko-KR" sz="11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1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("b-zero") images</a:t>
              </a:r>
              <a:endParaRPr lang="ko-KR" altLang="en-US" sz="11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113658" y="4283314"/>
              <a:ext cx="21201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u="sng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B0 IMAGE</a:t>
              </a:r>
            </a:p>
          </p:txBody>
        </p:sp>
      </p:grpSp>
      <p:pic>
        <p:nvPicPr>
          <p:cNvPr id="10244" name="Picture 4"/>
          <p:cNvPicPr>
            <a:picLocks noGrp="1" noChangeAspect="1" noChangeArrowheads="1"/>
          </p:cNvPicPr>
          <p:nvPr>
            <p:ph type="pic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012" b="-25012"/>
          <a:stretch/>
        </p:blipFill>
        <p:spPr bwMode="auto">
          <a:xfrm>
            <a:off x="3306788" y="627534"/>
            <a:ext cx="2520000" cy="3350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Rectangle 1"/>
          <p:cNvSpPr/>
          <p:nvPr/>
        </p:nvSpPr>
        <p:spPr>
          <a:xfrm>
            <a:off x="3306788" y="3234570"/>
            <a:ext cx="2520000" cy="1376466"/>
          </a:xfrm>
          <a:custGeom>
            <a:avLst/>
            <a:gdLst>
              <a:gd name="connsiteX0" fmla="*/ 0 w 2520000"/>
              <a:gd name="connsiteY0" fmla="*/ 0 h 1239662"/>
              <a:gd name="connsiteX1" fmla="*/ 2520000 w 2520000"/>
              <a:gd name="connsiteY1" fmla="*/ 0 h 1239662"/>
              <a:gd name="connsiteX2" fmla="*/ 2520000 w 2520000"/>
              <a:gd name="connsiteY2" fmla="*/ 1239662 h 1239662"/>
              <a:gd name="connsiteX3" fmla="*/ 0 w 2520000"/>
              <a:gd name="connsiteY3" fmla="*/ 1239662 h 1239662"/>
              <a:gd name="connsiteX4" fmla="*/ 0 w 2520000"/>
              <a:gd name="connsiteY4" fmla="*/ 0 h 1239662"/>
              <a:gd name="connsiteX0" fmla="*/ 0 w 2520000"/>
              <a:gd name="connsiteY0" fmla="*/ 409432 h 1649094"/>
              <a:gd name="connsiteX1" fmla="*/ 2520000 w 2520000"/>
              <a:gd name="connsiteY1" fmla="*/ 409432 h 1649094"/>
              <a:gd name="connsiteX2" fmla="*/ 2520000 w 2520000"/>
              <a:gd name="connsiteY2" fmla="*/ 1649094 h 1649094"/>
              <a:gd name="connsiteX3" fmla="*/ 0 w 2520000"/>
              <a:gd name="connsiteY3" fmla="*/ 1649094 h 1649094"/>
              <a:gd name="connsiteX4" fmla="*/ 0 w 2520000"/>
              <a:gd name="connsiteY4" fmla="*/ 409432 h 1649094"/>
              <a:gd name="connsiteX0" fmla="*/ 0 w 2520000"/>
              <a:gd name="connsiteY0" fmla="*/ 469675 h 1709337"/>
              <a:gd name="connsiteX1" fmla="*/ 2520000 w 2520000"/>
              <a:gd name="connsiteY1" fmla="*/ 469675 h 1709337"/>
              <a:gd name="connsiteX2" fmla="*/ 2520000 w 2520000"/>
              <a:gd name="connsiteY2" fmla="*/ 1709337 h 1709337"/>
              <a:gd name="connsiteX3" fmla="*/ 0 w 2520000"/>
              <a:gd name="connsiteY3" fmla="*/ 1709337 h 1709337"/>
              <a:gd name="connsiteX4" fmla="*/ 0 w 2520000"/>
              <a:gd name="connsiteY4" fmla="*/ 469675 h 1709337"/>
              <a:gd name="connsiteX0" fmla="*/ 0 w 2520000"/>
              <a:gd name="connsiteY0" fmla="*/ 368511 h 1608173"/>
              <a:gd name="connsiteX1" fmla="*/ 2520000 w 2520000"/>
              <a:gd name="connsiteY1" fmla="*/ 368511 h 1608173"/>
              <a:gd name="connsiteX2" fmla="*/ 2520000 w 2520000"/>
              <a:gd name="connsiteY2" fmla="*/ 1608173 h 1608173"/>
              <a:gd name="connsiteX3" fmla="*/ 0 w 2520000"/>
              <a:gd name="connsiteY3" fmla="*/ 1608173 h 1608173"/>
              <a:gd name="connsiteX4" fmla="*/ 0 w 2520000"/>
              <a:gd name="connsiteY4" fmla="*/ 368511 h 1608173"/>
              <a:gd name="connsiteX0" fmla="*/ 0 w 2520000"/>
              <a:gd name="connsiteY0" fmla="*/ 445766 h 1685428"/>
              <a:gd name="connsiteX1" fmla="*/ 2520000 w 2520000"/>
              <a:gd name="connsiteY1" fmla="*/ 445766 h 1685428"/>
              <a:gd name="connsiteX2" fmla="*/ 2520000 w 2520000"/>
              <a:gd name="connsiteY2" fmla="*/ 1685428 h 1685428"/>
              <a:gd name="connsiteX3" fmla="*/ 0 w 2520000"/>
              <a:gd name="connsiteY3" fmla="*/ 1685428 h 1685428"/>
              <a:gd name="connsiteX4" fmla="*/ 0 w 2520000"/>
              <a:gd name="connsiteY4" fmla="*/ 445766 h 168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000" h="1685428">
                <a:moveTo>
                  <a:pt x="0" y="445766"/>
                </a:moveTo>
                <a:cubicBezTo>
                  <a:pt x="853647" y="-243446"/>
                  <a:pt x="1905188" y="-45553"/>
                  <a:pt x="2520000" y="445766"/>
                </a:cubicBezTo>
                <a:lnTo>
                  <a:pt x="2520000" y="1685428"/>
                </a:lnTo>
                <a:lnTo>
                  <a:pt x="0" y="1685428"/>
                </a:lnTo>
                <a:lnTo>
                  <a:pt x="0" y="445766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1" name="Group 40"/>
          <p:cNvGrpSpPr/>
          <p:nvPr/>
        </p:nvGrpSpPr>
        <p:grpSpPr>
          <a:xfrm>
            <a:off x="3491879" y="3392716"/>
            <a:ext cx="2160241" cy="1215718"/>
            <a:chOff x="1613061" y="4283314"/>
            <a:chExt cx="3121326" cy="1215718"/>
          </a:xfrm>
        </p:grpSpPr>
        <p:sp>
          <p:nvSpPr>
            <p:cNvPr id="42" name="TextBox 41"/>
            <p:cNvSpPr txBox="1"/>
            <p:nvPr/>
          </p:nvSpPr>
          <p:spPr>
            <a:xfrm>
              <a:off x="1613061" y="4560313"/>
              <a:ext cx="3121326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The DW sequence is then executed individually or in combination with the DG's turned on and at different strengths</a:t>
              </a:r>
              <a:endParaRPr lang="ko-KR" altLang="en-US" sz="11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029240" y="4283314"/>
              <a:ext cx="23085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u="sng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DW Source IMAGE</a:t>
              </a:r>
              <a:endParaRPr lang="ko-KR" altLang="en-US" sz="1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10245" name="Picture 5"/>
          <p:cNvPicPr>
            <a:picLocks noGrp="1" noChangeAspect="1" noChangeArrowheads="1"/>
          </p:cNvPicPr>
          <p:nvPr>
            <p:ph type="pic" idx="1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395" b="-29685"/>
          <a:stretch/>
        </p:blipFill>
        <p:spPr bwMode="auto">
          <a:xfrm>
            <a:off x="6084168" y="728070"/>
            <a:ext cx="2553080" cy="3355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Rectangle 1"/>
          <p:cNvSpPr/>
          <p:nvPr/>
        </p:nvSpPr>
        <p:spPr>
          <a:xfrm>
            <a:off x="6073576" y="3242106"/>
            <a:ext cx="2520000" cy="1368929"/>
          </a:xfrm>
          <a:custGeom>
            <a:avLst/>
            <a:gdLst>
              <a:gd name="connsiteX0" fmla="*/ 0 w 2520000"/>
              <a:gd name="connsiteY0" fmla="*/ 0 h 1239662"/>
              <a:gd name="connsiteX1" fmla="*/ 2520000 w 2520000"/>
              <a:gd name="connsiteY1" fmla="*/ 0 h 1239662"/>
              <a:gd name="connsiteX2" fmla="*/ 2520000 w 2520000"/>
              <a:gd name="connsiteY2" fmla="*/ 1239662 h 1239662"/>
              <a:gd name="connsiteX3" fmla="*/ 0 w 2520000"/>
              <a:gd name="connsiteY3" fmla="*/ 1239662 h 1239662"/>
              <a:gd name="connsiteX4" fmla="*/ 0 w 2520000"/>
              <a:gd name="connsiteY4" fmla="*/ 0 h 1239662"/>
              <a:gd name="connsiteX0" fmla="*/ 0 w 2520000"/>
              <a:gd name="connsiteY0" fmla="*/ 409432 h 1649094"/>
              <a:gd name="connsiteX1" fmla="*/ 2520000 w 2520000"/>
              <a:gd name="connsiteY1" fmla="*/ 409432 h 1649094"/>
              <a:gd name="connsiteX2" fmla="*/ 2520000 w 2520000"/>
              <a:gd name="connsiteY2" fmla="*/ 1649094 h 1649094"/>
              <a:gd name="connsiteX3" fmla="*/ 0 w 2520000"/>
              <a:gd name="connsiteY3" fmla="*/ 1649094 h 1649094"/>
              <a:gd name="connsiteX4" fmla="*/ 0 w 2520000"/>
              <a:gd name="connsiteY4" fmla="*/ 409432 h 1649094"/>
              <a:gd name="connsiteX0" fmla="*/ 0 w 2520000"/>
              <a:gd name="connsiteY0" fmla="*/ 469675 h 1709337"/>
              <a:gd name="connsiteX1" fmla="*/ 2520000 w 2520000"/>
              <a:gd name="connsiteY1" fmla="*/ 469675 h 1709337"/>
              <a:gd name="connsiteX2" fmla="*/ 2520000 w 2520000"/>
              <a:gd name="connsiteY2" fmla="*/ 1709337 h 1709337"/>
              <a:gd name="connsiteX3" fmla="*/ 0 w 2520000"/>
              <a:gd name="connsiteY3" fmla="*/ 1709337 h 1709337"/>
              <a:gd name="connsiteX4" fmla="*/ 0 w 2520000"/>
              <a:gd name="connsiteY4" fmla="*/ 469675 h 1709337"/>
              <a:gd name="connsiteX0" fmla="*/ 0 w 2520000"/>
              <a:gd name="connsiteY0" fmla="*/ 368511 h 1608173"/>
              <a:gd name="connsiteX1" fmla="*/ 2520000 w 2520000"/>
              <a:gd name="connsiteY1" fmla="*/ 368511 h 1608173"/>
              <a:gd name="connsiteX2" fmla="*/ 2520000 w 2520000"/>
              <a:gd name="connsiteY2" fmla="*/ 1608173 h 1608173"/>
              <a:gd name="connsiteX3" fmla="*/ 0 w 2520000"/>
              <a:gd name="connsiteY3" fmla="*/ 1608173 h 1608173"/>
              <a:gd name="connsiteX4" fmla="*/ 0 w 2520000"/>
              <a:gd name="connsiteY4" fmla="*/ 368511 h 1608173"/>
              <a:gd name="connsiteX0" fmla="*/ 0 w 2520000"/>
              <a:gd name="connsiteY0" fmla="*/ 445766 h 1685428"/>
              <a:gd name="connsiteX1" fmla="*/ 2520000 w 2520000"/>
              <a:gd name="connsiteY1" fmla="*/ 445766 h 1685428"/>
              <a:gd name="connsiteX2" fmla="*/ 2520000 w 2520000"/>
              <a:gd name="connsiteY2" fmla="*/ 1685428 h 1685428"/>
              <a:gd name="connsiteX3" fmla="*/ 0 w 2520000"/>
              <a:gd name="connsiteY3" fmla="*/ 1685428 h 1685428"/>
              <a:gd name="connsiteX4" fmla="*/ 0 w 2520000"/>
              <a:gd name="connsiteY4" fmla="*/ 445766 h 168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000" h="1685428">
                <a:moveTo>
                  <a:pt x="0" y="445766"/>
                </a:moveTo>
                <a:cubicBezTo>
                  <a:pt x="853647" y="-243446"/>
                  <a:pt x="1905188" y="-45553"/>
                  <a:pt x="2520000" y="445766"/>
                </a:cubicBezTo>
                <a:lnTo>
                  <a:pt x="2520000" y="1685428"/>
                </a:lnTo>
                <a:lnTo>
                  <a:pt x="0" y="1685428"/>
                </a:lnTo>
                <a:lnTo>
                  <a:pt x="0" y="445766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5" name="Group 44"/>
          <p:cNvGrpSpPr/>
          <p:nvPr/>
        </p:nvGrpSpPr>
        <p:grpSpPr>
          <a:xfrm>
            <a:off x="6618962" y="3392716"/>
            <a:ext cx="1467327" cy="553998"/>
            <a:chOff x="2113657" y="4283314"/>
            <a:chExt cx="2120136" cy="553998"/>
          </a:xfrm>
        </p:grpSpPr>
        <p:sp>
          <p:nvSpPr>
            <p:cNvPr id="46" name="TextBox 45"/>
            <p:cNvSpPr txBox="1"/>
            <p:nvPr/>
          </p:nvSpPr>
          <p:spPr>
            <a:xfrm>
              <a:off x="2113657" y="4560313"/>
              <a:ext cx="21201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113659" y="4283314"/>
              <a:ext cx="21201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u="sng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Trace DW IMAGE</a:t>
              </a:r>
              <a:endParaRPr lang="ko-KR" altLang="en-US" sz="1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3931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4" grpId="0" animBg="1"/>
      <p:bldP spid="40" grpId="0" animBg="1"/>
      <p:bldP spid="4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995936" y="1851670"/>
            <a:ext cx="6192688" cy="1015427"/>
          </a:xfrm>
        </p:spPr>
        <p:txBody>
          <a:bodyPr/>
          <a:lstStyle/>
          <a:p>
            <a:r>
              <a:rPr lang="fr-FR" altLang="ko-KR" sz="2800" dirty="0"/>
              <a:t>Apparent </a:t>
            </a:r>
            <a:r>
              <a:rPr lang="fr-FR" altLang="ko-KR" sz="2800" dirty="0" smtClean="0"/>
              <a:t>diffusion coefficient</a:t>
            </a:r>
            <a:endParaRPr lang="ko-KR" altLang="en-US" sz="2800" dirty="0"/>
          </a:p>
        </p:txBody>
      </p:sp>
      <p:pic>
        <p:nvPicPr>
          <p:cNvPr id="7" name="그림 개체 틀 6">
            <a:extLst>
              <a:ext uri="{FF2B5EF4-FFF2-40B4-BE49-F238E27FC236}">
                <a16:creationId xmlns:a16="http://schemas.microsoft.com/office/drawing/2014/main" xmlns="" id="{8CDF9CEC-8D72-412A-9CA9-CBCDCAD1E4E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01" r="16901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995936" y="2715766"/>
            <a:ext cx="5148064" cy="288032"/>
          </a:xfrm>
        </p:spPr>
        <p:txBody>
          <a:bodyPr/>
          <a:lstStyle/>
          <a:p>
            <a:pPr lvl="0"/>
            <a:r>
              <a:rPr lang="en-US" altLang="ko-KR" dirty="0" smtClean="0"/>
              <a:t>ADC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8529568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0"/>
            <a:ext cx="9433048" cy="884466"/>
          </a:xfrm>
        </p:spPr>
        <p:txBody>
          <a:bodyPr/>
          <a:lstStyle/>
          <a:p>
            <a:r>
              <a:rPr lang="fr-FR" sz="3500" dirty="0" smtClean="0">
                <a:solidFill>
                  <a:schemeClr val="accent2"/>
                </a:solidFill>
              </a:rPr>
              <a:t>(ADC</a:t>
            </a:r>
            <a:r>
              <a:rPr lang="fr-FR" sz="3500" dirty="0">
                <a:solidFill>
                  <a:schemeClr val="accent2"/>
                </a:solidFill>
              </a:rPr>
              <a:t>) map</a:t>
            </a:r>
            <a:endParaRPr lang="ar-EG" sz="3500" dirty="0">
              <a:solidFill>
                <a:srgbClr val="00B0F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1347613"/>
            <a:ext cx="479556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ADC map, is an MRI image that more </a:t>
            </a:r>
            <a:endParaRPr lang="en-US" dirty="0" smtClean="0"/>
          </a:p>
          <a:p>
            <a:r>
              <a:rPr lang="en-US" dirty="0" smtClean="0"/>
              <a:t>specifically </a:t>
            </a:r>
            <a:r>
              <a:rPr lang="en-US" dirty="0"/>
              <a:t>shows diffusion than conventional DWI, by </a:t>
            </a:r>
            <a:r>
              <a:rPr lang="en-US" dirty="0" smtClean="0"/>
              <a:t>eliminating </a:t>
            </a:r>
            <a:r>
              <a:rPr lang="en-US" dirty="0"/>
              <a:t>the T2 weighting that </a:t>
            </a:r>
            <a:endParaRPr lang="en-US" dirty="0" smtClean="0"/>
          </a:p>
          <a:p>
            <a:r>
              <a:rPr lang="en-US" dirty="0" smtClean="0"/>
              <a:t>is otherwise inherent </a:t>
            </a:r>
            <a:r>
              <a:rPr lang="en-US" dirty="0"/>
              <a:t>to conventional </a:t>
            </a:r>
            <a:r>
              <a:rPr lang="en-US" dirty="0" smtClean="0"/>
              <a:t>DWI.</a:t>
            </a:r>
            <a:endParaRPr lang="ar-EG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249" y="1347613"/>
            <a:ext cx="304800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107" y="1176182"/>
            <a:ext cx="3850389" cy="3699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504" y="2859782"/>
            <a:ext cx="304800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7544" y="2859782"/>
            <a:ext cx="4795560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ADC imaging does so by acquiring </a:t>
            </a:r>
            <a:r>
              <a:rPr lang="en-US" dirty="0" smtClean="0"/>
              <a:t>multiple</a:t>
            </a:r>
          </a:p>
          <a:p>
            <a:r>
              <a:rPr lang="en-US" dirty="0" smtClean="0"/>
              <a:t>conventional </a:t>
            </a:r>
            <a:r>
              <a:rPr lang="en-US" dirty="0"/>
              <a:t>DWI images with different </a:t>
            </a:r>
            <a:endParaRPr lang="en-US" dirty="0" smtClean="0"/>
          </a:p>
          <a:p>
            <a:r>
              <a:rPr lang="en-US" dirty="0" smtClean="0"/>
              <a:t>amounts </a:t>
            </a:r>
            <a:r>
              <a:rPr lang="en-US" dirty="0"/>
              <a:t>of DWI weighting, and the </a:t>
            </a:r>
            <a:r>
              <a:rPr lang="en-US" dirty="0" smtClean="0"/>
              <a:t>change</a:t>
            </a:r>
          </a:p>
          <a:p>
            <a:r>
              <a:rPr lang="en-US" dirty="0" smtClean="0"/>
              <a:t>in </a:t>
            </a:r>
            <a:r>
              <a:rPr lang="en-US" dirty="0"/>
              <a:t>signal is proportional to the rate of </a:t>
            </a:r>
            <a:r>
              <a:rPr lang="en-US" dirty="0" smtClean="0"/>
              <a:t>diffusion</a:t>
            </a:r>
            <a:endParaRPr lang="en-US" dirty="0"/>
          </a:p>
          <a:p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3712248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60004" y="874984"/>
            <a:ext cx="6242476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395025" y="874984"/>
            <a:ext cx="108000" cy="274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Rectangle 22"/>
          <p:cNvSpPr/>
          <p:nvPr/>
        </p:nvSpPr>
        <p:spPr>
          <a:xfrm>
            <a:off x="8207305" y="874984"/>
            <a:ext cx="108000" cy="274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Agenda</a:t>
            </a:r>
            <a:r>
              <a:rPr lang="en-US" altLang="ko-KR" dirty="0">
                <a:solidFill>
                  <a:srgbClr val="22AAE4"/>
                </a:solidFill>
              </a:rPr>
              <a:t> </a:t>
            </a:r>
            <a:r>
              <a:rPr lang="en-US" altLang="ko-KR" dirty="0"/>
              <a:t>Layout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04851" y="639728"/>
            <a:ext cx="45092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  <a:cs typeface="Arial" pitchFamily="34" charset="0"/>
              </a:rPr>
              <a:t>1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2648036" y="857270"/>
            <a:ext cx="4999837" cy="2743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200" dirty="0" smtClean="0">
                <a:solidFill>
                  <a:schemeClr val="bg1"/>
                </a:solidFill>
                <a:cs typeface="Arial" pitchFamily="34" charset="0"/>
              </a:rPr>
              <a:t>DIFFUSION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361972" y="1307032"/>
            <a:ext cx="6242476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cs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396993" y="1307032"/>
            <a:ext cx="108000" cy="274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0"/>
          <p:cNvSpPr/>
          <p:nvPr/>
        </p:nvSpPr>
        <p:spPr>
          <a:xfrm>
            <a:off x="8209273" y="1307032"/>
            <a:ext cx="108000" cy="274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2106819" y="1071776"/>
            <a:ext cx="45092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accent2"/>
                </a:solidFill>
                <a:cs typeface="Arial" pitchFamily="34" charset="0"/>
              </a:rPr>
              <a:t>2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 bwMode="auto">
          <a:xfrm>
            <a:off x="2650004" y="1289318"/>
            <a:ext cx="4999837" cy="2743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Diffusion </a:t>
            </a:r>
            <a:r>
              <a:rPr lang="en-US" altLang="ko-KR" sz="1200" dirty="0" smtClean="0">
                <a:solidFill>
                  <a:schemeClr val="bg1"/>
                </a:solidFill>
                <a:cs typeface="Arial" pitchFamily="34" charset="0"/>
              </a:rPr>
              <a:t>Weighted Image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378881" y="1739080"/>
            <a:ext cx="6242476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cs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413902" y="1739080"/>
            <a:ext cx="108000" cy="274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Rectangle 35"/>
          <p:cNvSpPr/>
          <p:nvPr/>
        </p:nvSpPr>
        <p:spPr>
          <a:xfrm>
            <a:off x="8226182" y="1739080"/>
            <a:ext cx="108000" cy="274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2123728" y="1503824"/>
            <a:ext cx="45092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accent2"/>
                </a:solidFill>
                <a:cs typeface="Arial" pitchFamily="34" charset="0"/>
              </a:rPr>
              <a:t>3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 bwMode="auto">
          <a:xfrm>
            <a:off x="2666913" y="1721366"/>
            <a:ext cx="4999837" cy="2743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200" dirty="0" smtClean="0">
                <a:solidFill>
                  <a:schemeClr val="bg1"/>
                </a:solidFill>
                <a:cs typeface="Arial" pitchFamily="34" charset="0"/>
              </a:rPr>
              <a:t>Pulse Sequences For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DWI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378881" y="2171128"/>
            <a:ext cx="6242476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cs typeface="Arial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8413902" y="2171128"/>
            <a:ext cx="108000" cy="274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Rectangle 45"/>
          <p:cNvSpPr/>
          <p:nvPr/>
        </p:nvSpPr>
        <p:spPr>
          <a:xfrm>
            <a:off x="8226182" y="2171128"/>
            <a:ext cx="108000" cy="274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2123728" y="1935872"/>
            <a:ext cx="45092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accent2"/>
                </a:solidFill>
                <a:cs typeface="Arial" pitchFamily="34" charset="0"/>
              </a:rPr>
              <a:t>4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48" name="TextBox 47"/>
          <p:cNvSpPr txBox="1"/>
          <p:nvPr/>
        </p:nvSpPr>
        <p:spPr bwMode="auto">
          <a:xfrm>
            <a:off x="2666913" y="2153414"/>
            <a:ext cx="4999837" cy="2743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Diffusion Tensor Imaging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378881" y="2603176"/>
            <a:ext cx="6242476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cs typeface="Arial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8413902" y="2603176"/>
            <a:ext cx="108000" cy="274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Rectangle 50"/>
          <p:cNvSpPr/>
          <p:nvPr/>
        </p:nvSpPr>
        <p:spPr>
          <a:xfrm>
            <a:off x="8226182" y="2603176"/>
            <a:ext cx="108000" cy="274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2123728" y="2367920"/>
            <a:ext cx="45092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accent2"/>
                </a:solidFill>
                <a:cs typeface="Arial" pitchFamily="34" charset="0"/>
              </a:rPr>
              <a:t>5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53" name="TextBox 52"/>
          <p:cNvSpPr txBox="1"/>
          <p:nvPr/>
        </p:nvSpPr>
        <p:spPr bwMode="auto">
          <a:xfrm>
            <a:off x="2666913" y="2585462"/>
            <a:ext cx="4999837" cy="2743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DW </a:t>
            </a:r>
            <a:r>
              <a:rPr lang="en-US" altLang="ko-KR" sz="1200" dirty="0" smtClean="0">
                <a:solidFill>
                  <a:schemeClr val="bg1"/>
                </a:solidFill>
                <a:cs typeface="Arial" pitchFamily="34" charset="0"/>
              </a:rPr>
              <a:t>Images Steps 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378881" y="3035224"/>
            <a:ext cx="6242476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cs typeface="Arial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8413902" y="3035224"/>
            <a:ext cx="108000" cy="274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Rectangle 55"/>
          <p:cNvSpPr/>
          <p:nvPr/>
        </p:nvSpPr>
        <p:spPr>
          <a:xfrm>
            <a:off x="8226182" y="3035224"/>
            <a:ext cx="108000" cy="274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2123728" y="2799968"/>
            <a:ext cx="45092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accent2"/>
                </a:solidFill>
                <a:cs typeface="Arial" pitchFamily="34" charset="0"/>
              </a:rPr>
              <a:t>6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58" name="TextBox 57"/>
          <p:cNvSpPr txBox="1"/>
          <p:nvPr/>
        </p:nvSpPr>
        <p:spPr bwMode="auto">
          <a:xfrm>
            <a:off x="2666913" y="3017510"/>
            <a:ext cx="4999837" cy="2743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Apparent </a:t>
            </a:r>
            <a:r>
              <a:rPr lang="en-US" altLang="ko-KR" sz="1200" dirty="0" smtClean="0">
                <a:solidFill>
                  <a:schemeClr val="bg1"/>
                </a:solidFill>
                <a:cs typeface="Arial" pitchFamily="34" charset="0"/>
              </a:rPr>
              <a:t>Diffusion Coefficient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378881" y="3455078"/>
            <a:ext cx="6242476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cs typeface="Arial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8413902" y="3455078"/>
            <a:ext cx="108000" cy="274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Rectangle 60"/>
          <p:cNvSpPr/>
          <p:nvPr/>
        </p:nvSpPr>
        <p:spPr>
          <a:xfrm>
            <a:off x="8226182" y="3455078"/>
            <a:ext cx="108000" cy="274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2123728" y="3219822"/>
            <a:ext cx="45092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accent2"/>
                </a:solidFill>
                <a:cs typeface="Arial" pitchFamily="34" charset="0"/>
              </a:rPr>
              <a:t>7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63" name="TextBox 62"/>
          <p:cNvSpPr txBox="1"/>
          <p:nvPr/>
        </p:nvSpPr>
        <p:spPr bwMode="auto">
          <a:xfrm>
            <a:off x="2666913" y="3437364"/>
            <a:ext cx="4999837" cy="2743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DWI Deficiencies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378881" y="3899320"/>
            <a:ext cx="6242476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cs typeface="Arial" pitchFamily="3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8413902" y="3899320"/>
            <a:ext cx="108000" cy="274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Rectangle 65"/>
          <p:cNvSpPr/>
          <p:nvPr/>
        </p:nvSpPr>
        <p:spPr>
          <a:xfrm>
            <a:off x="8226182" y="3899320"/>
            <a:ext cx="108000" cy="274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2123728" y="3664064"/>
            <a:ext cx="45092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accent2"/>
                </a:solidFill>
                <a:cs typeface="Arial" pitchFamily="34" charset="0"/>
              </a:rPr>
              <a:t>8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68" name="TextBox 67"/>
          <p:cNvSpPr txBox="1"/>
          <p:nvPr/>
        </p:nvSpPr>
        <p:spPr bwMode="auto">
          <a:xfrm>
            <a:off x="2666913" y="3881606"/>
            <a:ext cx="4999837" cy="2743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200" dirty="0" smtClean="0">
                <a:solidFill>
                  <a:schemeClr val="bg1"/>
                </a:solidFill>
                <a:cs typeface="Arial" pitchFamily="34" charset="0"/>
              </a:rPr>
              <a:t>Artifacts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378881" y="4331368"/>
            <a:ext cx="6242476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cs typeface="Arial" pitchFamily="34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8413902" y="4331368"/>
            <a:ext cx="108000" cy="274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Rectangle 70"/>
          <p:cNvSpPr/>
          <p:nvPr/>
        </p:nvSpPr>
        <p:spPr>
          <a:xfrm>
            <a:off x="8226182" y="4331368"/>
            <a:ext cx="108000" cy="274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2123728" y="4096112"/>
            <a:ext cx="45092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accent2"/>
                </a:solidFill>
                <a:cs typeface="Arial" pitchFamily="34" charset="0"/>
              </a:rPr>
              <a:t>9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73" name="TextBox 72"/>
          <p:cNvSpPr txBox="1"/>
          <p:nvPr/>
        </p:nvSpPr>
        <p:spPr bwMode="auto">
          <a:xfrm>
            <a:off x="2666913" y="4313654"/>
            <a:ext cx="4999837" cy="2743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200" dirty="0" smtClean="0">
                <a:solidFill>
                  <a:schemeClr val="bg1"/>
                </a:solidFill>
                <a:cs typeface="Arial" pitchFamily="34" charset="0"/>
              </a:rPr>
              <a:t>Technological Advancement In Addressing The Challenges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2378881" y="4763416"/>
            <a:ext cx="6242476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cs typeface="Arial" pitchFamily="34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8413902" y="4763416"/>
            <a:ext cx="108000" cy="274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Rectangle 75"/>
          <p:cNvSpPr/>
          <p:nvPr/>
        </p:nvSpPr>
        <p:spPr>
          <a:xfrm>
            <a:off x="8226182" y="4763416"/>
            <a:ext cx="108000" cy="274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1691680" y="4528159"/>
            <a:ext cx="130558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accent2"/>
                </a:solidFill>
                <a:cs typeface="Arial" pitchFamily="34" charset="0"/>
              </a:rPr>
              <a:t>10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78" name="TextBox 77"/>
          <p:cNvSpPr txBox="1"/>
          <p:nvPr/>
        </p:nvSpPr>
        <p:spPr bwMode="auto">
          <a:xfrm>
            <a:off x="2666913" y="4745702"/>
            <a:ext cx="4999837" cy="2743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The </a:t>
            </a:r>
            <a:r>
              <a:rPr lang="en-US" altLang="ko-KR" sz="1200" dirty="0" smtClean="0">
                <a:solidFill>
                  <a:schemeClr val="bg1"/>
                </a:solidFill>
                <a:cs typeface="Arial" pitchFamily="34" charset="0"/>
              </a:rPr>
              <a:t>Advantages Of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DWI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28385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995936" y="1851670"/>
            <a:ext cx="6192688" cy="1015427"/>
          </a:xfrm>
        </p:spPr>
        <p:txBody>
          <a:bodyPr/>
          <a:lstStyle/>
          <a:p>
            <a:r>
              <a:rPr lang="fr-FR" altLang="ko-KR" sz="2800" dirty="0"/>
              <a:t>DWI Deficiencies</a:t>
            </a:r>
            <a:endParaRPr lang="ko-KR" altLang="en-US" sz="2800" dirty="0"/>
          </a:p>
        </p:txBody>
      </p:sp>
      <p:pic>
        <p:nvPicPr>
          <p:cNvPr id="7" name="그림 개체 틀 6">
            <a:extLst>
              <a:ext uri="{FF2B5EF4-FFF2-40B4-BE49-F238E27FC236}">
                <a16:creationId xmlns:a16="http://schemas.microsoft.com/office/drawing/2014/main" xmlns="" id="{8CDF9CEC-8D72-412A-9CA9-CBCDCAD1E4E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01" r="169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0413550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DWI Deficiencies</a:t>
            </a:r>
            <a:endParaRPr lang="ar-EG" dirty="0">
              <a:solidFill>
                <a:srgbClr val="00B0F0"/>
              </a:solidFill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64171"/>
            <a:ext cx="341313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5864" y="1275606"/>
            <a:ext cx="842862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Unfortunately practically the image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of DWI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depends on a lot of factors which may reduce its efficiency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like:</a:t>
            </a:r>
            <a:endParaRPr lang="ar-E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Oval 50">
            <a:extLst>
              <a:ext uri="{FF2B5EF4-FFF2-40B4-BE49-F238E27FC236}">
                <a16:creationId xmlns:a16="http://schemas.microsoft.com/office/drawing/2014/main" xmlns="" id="{A9DF1813-0D85-427E-BA38-235829AF2581}"/>
              </a:ext>
            </a:extLst>
          </p:cNvPr>
          <p:cNvSpPr>
            <a:spLocks noChangeAspect="1"/>
          </p:cNvSpPr>
          <p:nvPr/>
        </p:nvSpPr>
        <p:spPr>
          <a:xfrm>
            <a:off x="755577" y="2373412"/>
            <a:ext cx="294306" cy="332400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val 50">
            <a:extLst>
              <a:ext uri="{FF2B5EF4-FFF2-40B4-BE49-F238E27FC236}">
                <a16:creationId xmlns:a16="http://schemas.microsoft.com/office/drawing/2014/main" xmlns="" id="{A9DF1813-0D85-427E-BA38-235829AF2581}"/>
              </a:ext>
            </a:extLst>
          </p:cNvPr>
          <p:cNvSpPr>
            <a:spLocks noChangeAspect="1"/>
          </p:cNvSpPr>
          <p:nvPr/>
        </p:nvSpPr>
        <p:spPr>
          <a:xfrm>
            <a:off x="755577" y="3147814"/>
            <a:ext cx="294306" cy="332400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50">
            <a:extLst>
              <a:ext uri="{FF2B5EF4-FFF2-40B4-BE49-F238E27FC236}">
                <a16:creationId xmlns:a16="http://schemas.microsoft.com/office/drawing/2014/main" xmlns="" id="{A9DF1813-0D85-427E-BA38-235829AF2581}"/>
              </a:ext>
            </a:extLst>
          </p:cNvPr>
          <p:cNvSpPr>
            <a:spLocks noChangeAspect="1"/>
          </p:cNvSpPr>
          <p:nvPr/>
        </p:nvSpPr>
        <p:spPr>
          <a:xfrm>
            <a:off x="755577" y="3939902"/>
            <a:ext cx="294306" cy="332400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49883" y="2336480"/>
            <a:ext cx="245451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field homogeneity</a:t>
            </a:r>
            <a:endParaRPr lang="ar-E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9883" y="3110882"/>
            <a:ext cx="258275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low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changes </a:t>
            </a:r>
            <a:endParaRPr lang="ar-E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49883" y="3902970"/>
            <a:ext cx="269817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hardware limitations</a:t>
            </a:r>
            <a:endParaRPr lang="ar-E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248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8" grpId="0" animBg="1"/>
      <p:bldP spid="11" grpId="0" animBg="1"/>
      <p:bldP spid="12" grpId="0" animBg="1"/>
      <p:bldP spid="6" grpId="0"/>
      <p:bldP spid="7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DWI </a:t>
            </a:r>
            <a:r>
              <a:rPr lang="en-US" dirty="0" smtClean="0">
                <a:solidFill>
                  <a:schemeClr val="accent2"/>
                </a:solidFill>
              </a:rPr>
              <a:t>Deficiencies </a:t>
            </a:r>
            <a:endParaRPr lang="ar-EG" dirty="0">
              <a:solidFill>
                <a:srgbClr val="00B0F0"/>
              </a:solidFill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64171"/>
            <a:ext cx="341313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5864" y="1275606"/>
            <a:ext cx="842862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DW images tend to be of lower resolution than conventional MR images such as T2WI. This is due to multiple factors such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as:</a:t>
            </a:r>
            <a:endParaRPr lang="ar-E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Oval 50">
            <a:extLst>
              <a:ext uri="{FF2B5EF4-FFF2-40B4-BE49-F238E27FC236}">
                <a16:creationId xmlns:a16="http://schemas.microsoft.com/office/drawing/2014/main" xmlns="" id="{A9DF1813-0D85-427E-BA38-235829AF2581}"/>
              </a:ext>
            </a:extLst>
          </p:cNvPr>
          <p:cNvSpPr>
            <a:spLocks noChangeAspect="1"/>
          </p:cNvSpPr>
          <p:nvPr/>
        </p:nvSpPr>
        <p:spPr>
          <a:xfrm>
            <a:off x="755577" y="2373412"/>
            <a:ext cx="294306" cy="332400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Oval 50">
            <a:extLst>
              <a:ext uri="{FF2B5EF4-FFF2-40B4-BE49-F238E27FC236}">
                <a16:creationId xmlns:a16="http://schemas.microsoft.com/office/drawing/2014/main" xmlns="" id="{A9DF1813-0D85-427E-BA38-235829AF2581}"/>
              </a:ext>
            </a:extLst>
          </p:cNvPr>
          <p:cNvSpPr>
            <a:spLocks noChangeAspect="1"/>
          </p:cNvSpPr>
          <p:nvPr/>
        </p:nvSpPr>
        <p:spPr>
          <a:xfrm>
            <a:off x="755577" y="3147814"/>
            <a:ext cx="294306" cy="332400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49883" y="2336480"/>
            <a:ext cx="264687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low resistance scanners</a:t>
            </a:r>
            <a:endParaRPr lang="ar-E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9883" y="3110882"/>
            <a:ext cx="454483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faster image acquisition methods such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as: </a:t>
            </a:r>
            <a:endParaRPr lang="ar-E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01817" y="3795886"/>
            <a:ext cx="364715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Single-Shot Echo Planar Imaging </a:t>
            </a:r>
            <a:endParaRPr lang="ar-E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300" y="3877186"/>
            <a:ext cx="251396" cy="251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2248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1" grpId="0"/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995936" y="1851670"/>
            <a:ext cx="6192688" cy="1015427"/>
          </a:xfrm>
        </p:spPr>
        <p:txBody>
          <a:bodyPr/>
          <a:lstStyle/>
          <a:p>
            <a:r>
              <a:rPr lang="fr-FR" altLang="ko-KR" sz="2800" dirty="0" err="1" smtClean="0"/>
              <a:t>Artifacts</a:t>
            </a:r>
            <a:endParaRPr lang="ko-KR" altLang="en-US" sz="2800" dirty="0"/>
          </a:p>
        </p:txBody>
      </p:sp>
      <p:pic>
        <p:nvPicPr>
          <p:cNvPr id="7" name="그림 개체 틀 6">
            <a:extLst>
              <a:ext uri="{FF2B5EF4-FFF2-40B4-BE49-F238E27FC236}">
                <a16:creationId xmlns:a16="http://schemas.microsoft.com/office/drawing/2014/main" xmlns="" id="{8CDF9CEC-8D72-412A-9CA9-CBCDCAD1E4E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01" r="169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032671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Artifacts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8817" y="1310446"/>
            <a:ext cx="8640960" cy="1477328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just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Distortion is one of the biggest artifacts in DW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images.</a:t>
            </a:r>
          </a:p>
          <a:p>
            <a:pPr algn="just"/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Distortion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 the images may occur due to field inhomogeneity and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magnetic</a:t>
            </a:r>
          </a:p>
          <a:p>
            <a:pPr algn="just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susceptibility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variations in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area.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504" y="1329829"/>
            <a:ext cx="341313" cy="37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504" y="2139702"/>
            <a:ext cx="341313" cy="37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4289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Susceptibility: Metal artifacts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8817" y="1349355"/>
            <a:ext cx="8640960" cy="646331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just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 important manifestation of susceptibility-related artifacts is the signal loss in </a:t>
            </a:r>
          </a:p>
          <a:p>
            <a:pPr algn="just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gradient-echo images around metallic implants or surgical clips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504" y="1347614"/>
            <a:ext cx="341313" cy="37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4" name="Picture 2" descr="C:\Users\sos\Downloads\100479071_891104048025358_1699824485252726784_n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2" t="37085" r="56725" b="16873"/>
          <a:stretch/>
        </p:blipFill>
        <p:spPr bwMode="auto">
          <a:xfrm>
            <a:off x="1004459" y="2283718"/>
            <a:ext cx="2703445" cy="212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 descr="C:\Users\sos\Downloads\100479071_891104048025358_1699824485252726784_n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15" t="37968" r="8239" b="16850"/>
          <a:stretch/>
        </p:blipFill>
        <p:spPr bwMode="auto">
          <a:xfrm>
            <a:off x="5436096" y="2283718"/>
            <a:ext cx="2703445" cy="212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71600" y="4443958"/>
            <a:ext cx="277545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200" dirty="0" smtClean="0"/>
              <a:t>Right hip prosthesis is seen as region of signal drop out (closed arrows)</a:t>
            </a:r>
            <a:endParaRPr lang="ar-EG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5400091" y="4443958"/>
            <a:ext cx="277545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200" dirty="0" smtClean="0"/>
              <a:t>STIR axial MRI image of a patient, </a:t>
            </a:r>
          </a:p>
          <a:p>
            <a:pPr algn="ctr"/>
            <a:r>
              <a:rPr lang="en-US" sz="1200" dirty="0" smtClean="0"/>
              <a:t>arrows B point to artifacts due to right hip prosthesis</a:t>
            </a:r>
            <a:endParaRPr lang="ar-EG" sz="1200" dirty="0"/>
          </a:p>
        </p:txBody>
      </p:sp>
    </p:spTree>
    <p:extLst>
      <p:ext uri="{BB962C8B-B14F-4D97-AF65-F5344CB8AC3E}">
        <p14:creationId xmlns:p14="http://schemas.microsoft.com/office/powerpoint/2010/main" val="91438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2000" dirty="0"/>
              <a:t>Technological advancement in addressing the challenges</a:t>
            </a:r>
            <a:endParaRPr lang="ko-KR" altLang="en-US" sz="2000" dirty="0"/>
          </a:p>
        </p:txBody>
      </p:sp>
      <p:pic>
        <p:nvPicPr>
          <p:cNvPr id="7" name="그림 개체 틀 6">
            <a:extLst>
              <a:ext uri="{FF2B5EF4-FFF2-40B4-BE49-F238E27FC236}">
                <a16:creationId xmlns:a16="http://schemas.microsoft.com/office/drawing/2014/main" xmlns="" id="{8CDF9CEC-8D72-412A-9CA9-CBCDCAD1E4E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01" r="169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9108885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accent2"/>
                </a:solidFill>
              </a:rPr>
              <a:t>Technological advancement in addressing the challenges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5864" y="1275606"/>
            <a:ext cx="842862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DW images often have lower image quality compared to other traditional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MR-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images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due to problems with image quality such as :</a:t>
            </a:r>
            <a:endParaRPr lang="ar-E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9883" y="2283718"/>
            <a:ext cx="112082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distortion</a:t>
            </a:r>
            <a:endParaRPr lang="ar-E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15616" y="3075806"/>
            <a:ext cx="73609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noise</a:t>
            </a:r>
            <a:endParaRPr lang="ar-E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15616" y="3902970"/>
            <a:ext cx="171072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poor resolution</a:t>
            </a:r>
            <a:endParaRPr lang="ar-E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98" y="2373412"/>
            <a:ext cx="195263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173908"/>
            <a:ext cx="195263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965996"/>
            <a:ext cx="195263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Block Arc 20">
            <a:extLst>
              <a:ext uri="{FF2B5EF4-FFF2-40B4-BE49-F238E27FC236}">
                <a16:creationId xmlns:a16="http://schemas.microsoft.com/office/drawing/2014/main" xmlns="" id="{489887BE-54A9-4A8A-8209-A623C832BCE1}"/>
              </a:ext>
            </a:extLst>
          </p:cNvPr>
          <p:cNvSpPr>
            <a:spLocks noChangeAspect="1"/>
          </p:cNvSpPr>
          <p:nvPr/>
        </p:nvSpPr>
        <p:spPr>
          <a:xfrm rot="10800000">
            <a:off x="179512" y="1347654"/>
            <a:ext cx="332010" cy="360000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248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1" grpId="0"/>
      <p:bldP spid="12" grpId="0"/>
      <p:bldP spid="13" grpId="0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accent2"/>
                </a:solidFill>
              </a:rPr>
              <a:t>Technological advancement in addressing the challenges</a:t>
            </a:r>
            <a:endParaRPr lang="ar-EG" sz="2400" dirty="0">
              <a:solidFill>
                <a:srgbClr val="00B0F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7312" y="1048147"/>
            <a:ext cx="8265168" cy="1754326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r>
              <a:rPr lang="en-US" dirty="0"/>
              <a:t>Most of these problems can be solved by altering DW-MR protocol </a:t>
            </a:r>
            <a:r>
              <a:rPr lang="en-US" dirty="0" smtClean="0"/>
              <a:t>variables</a:t>
            </a:r>
          </a:p>
          <a:p>
            <a:r>
              <a:rPr lang="en-US" dirty="0" smtClean="0"/>
              <a:t>such as:</a:t>
            </a:r>
          </a:p>
          <a:p>
            <a:r>
              <a:rPr lang="en-US" dirty="0" smtClean="0"/>
              <a:t>	echo </a:t>
            </a:r>
            <a:r>
              <a:rPr lang="en-US" dirty="0"/>
              <a:t>time (</a:t>
            </a:r>
            <a:r>
              <a:rPr lang="en-US" dirty="0" smtClean="0"/>
              <a:t>TE)</a:t>
            </a:r>
          </a:p>
          <a:p>
            <a:r>
              <a:rPr lang="en-US" dirty="0" smtClean="0"/>
              <a:t>	gradient strengths </a:t>
            </a:r>
          </a:p>
          <a:p>
            <a:r>
              <a:rPr lang="en-US" dirty="0" smtClean="0"/>
              <a:t>	adjusting </a:t>
            </a:r>
            <a:r>
              <a:rPr lang="en-US" dirty="0"/>
              <a:t>techniques for image </a:t>
            </a:r>
            <a:r>
              <a:rPr lang="en-US" dirty="0" smtClean="0"/>
              <a:t>acquisition Technological advancement 	in </a:t>
            </a:r>
            <a:r>
              <a:rPr lang="en-US" dirty="0"/>
              <a:t>addressing the challenges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318" y="2915708"/>
            <a:ext cx="6295364" cy="210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Block Arc 20">
            <a:extLst>
              <a:ext uri="{FF2B5EF4-FFF2-40B4-BE49-F238E27FC236}">
                <a16:creationId xmlns:a16="http://schemas.microsoft.com/office/drawing/2014/main" xmlns="" id="{489887BE-54A9-4A8A-8209-A623C832BCE1}"/>
              </a:ext>
            </a:extLst>
          </p:cNvPr>
          <p:cNvSpPr>
            <a:spLocks noChangeAspect="1"/>
          </p:cNvSpPr>
          <p:nvPr/>
        </p:nvSpPr>
        <p:spPr>
          <a:xfrm rot="10800000">
            <a:off x="251520" y="1165174"/>
            <a:ext cx="332010" cy="360000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77007" y="1707654"/>
            <a:ext cx="170657" cy="188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77007" y="1995686"/>
            <a:ext cx="170657" cy="188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77007" y="2274827"/>
            <a:ext cx="170657" cy="188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3400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2800" dirty="0"/>
              <a:t>The advantages of DWI</a:t>
            </a:r>
            <a:endParaRPr lang="ko-KR" altLang="en-US" sz="2800" dirty="0"/>
          </a:p>
        </p:txBody>
      </p:sp>
      <p:pic>
        <p:nvPicPr>
          <p:cNvPr id="7" name="그림 개체 틀 6">
            <a:extLst>
              <a:ext uri="{FF2B5EF4-FFF2-40B4-BE49-F238E27FC236}">
                <a16:creationId xmlns:a16="http://schemas.microsoft.com/office/drawing/2014/main" xmlns="" id="{8CDF9CEC-8D72-412A-9CA9-CBCDCAD1E4E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01" r="169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2749380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Diffusion</a:t>
            </a:r>
            <a:endParaRPr lang="ko-KR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What is </a:t>
            </a:r>
            <a:r>
              <a:rPr lang="en-US" altLang="ko-KR" dirty="0" smtClean="0"/>
              <a:t>diffusion ?</a:t>
            </a:r>
            <a:endParaRPr lang="en-US" altLang="ko-KR" dirty="0"/>
          </a:p>
        </p:txBody>
      </p:sp>
      <p:pic>
        <p:nvPicPr>
          <p:cNvPr id="7" name="그림 개체 틀 6">
            <a:extLst>
              <a:ext uri="{FF2B5EF4-FFF2-40B4-BE49-F238E27FC236}">
                <a16:creationId xmlns:a16="http://schemas.microsoft.com/office/drawing/2014/main" xmlns="" id="{8CDF9CEC-8D72-412A-9CA9-CBCDCAD1E4E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01" r="169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4568836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A</a:t>
            </a:r>
            <a:r>
              <a:rPr lang="en-US" dirty="0" smtClean="0">
                <a:solidFill>
                  <a:schemeClr val="accent2"/>
                </a:solidFill>
              </a:rPr>
              <a:t>dvantages </a:t>
            </a:r>
            <a:r>
              <a:rPr lang="en-US" dirty="0">
                <a:solidFill>
                  <a:schemeClr val="accent2"/>
                </a:solidFill>
              </a:rPr>
              <a:t>of DWI</a:t>
            </a:r>
            <a:endParaRPr lang="ar-EG" dirty="0">
              <a:solidFill>
                <a:srgbClr val="00B0F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0294" y="1707654"/>
            <a:ext cx="7776864" cy="646331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just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DWI may be useful to demonstrate persistent or progressive tumor despite the lack of contrast enhancement.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0294" y="2778482"/>
            <a:ext cx="581024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DW-MRI is applied in neoplasms of the neck and head.</a:t>
            </a:r>
            <a:endParaRPr lang="ar-E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0294" y="3723878"/>
            <a:ext cx="7220886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DWI can differentiate benign renal cysts easily from solid neoplasms.</a:t>
            </a:r>
            <a:endParaRPr lang="ar-E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81" y="1707654"/>
            <a:ext cx="360363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30" y="2778482"/>
            <a:ext cx="360363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81" y="3723878"/>
            <a:ext cx="360363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3495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Advantages of DWI</a:t>
            </a:r>
            <a:endParaRPr lang="ar-EG" dirty="0">
              <a:solidFill>
                <a:srgbClr val="00B0F0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05"/>
          <a:stretch/>
        </p:blipFill>
        <p:spPr bwMode="auto">
          <a:xfrm>
            <a:off x="1079612" y="987574"/>
            <a:ext cx="6984776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34954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3" b="7403"/>
          <a:stretch>
            <a:fillRect/>
          </a:stretch>
        </p:blipFill>
        <p:spPr/>
      </p:pic>
      <p:grpSp>
        <p:nvGrpSpPr>
          <p:cNvPr id="6" name="Group 5"/>
          <p:cNvGrpSpPr/>
          <p:nvPr/>
        </p:nvGrpSpPr>
        <p:grpSpPr>
          <a:xfrm>
            <a:off x="3059832" y="4227934"/>
            <a:ext cx="3008754" cy="915566"/>
            <a:chOff x="7934433" y="3003797"/>
            <a:chExt cx="767433" cy="144000"/>
          </a:xfrm>
        </p:grpSpPr>
        <p:sp>
          <p:nvSpPr>
            <p:cNvPr id="7" name="Rectangle 6"/>
            <p:cNvSpPr/>
            <p:nvPr/>
          </p:nvSpPr>
          <p:spPr>
            <a:xfrm>
              <a:off x="7934433" y="3003797"/>
              <a:ext cx="144000" cy="14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142244" y="3003797"/>
              <a:ext cx="144000" cy="14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0C458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350055" y="3003797"/>
              <a:ext cx="144000" cy="144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557866" y="3003797"/>
              <a:ext cx="144000" cy="14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07046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Diffusion</a:t>
            </a:r>
            <a:endParaRPr lang="ar-EG" dirty="0">
              <a:solidFill>
                <a:srgbClr val="00B0F0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496" y="1275606"/>
            <a:ext cx="4572000" cy="3316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3528" y="2086927"/>
            <a:ext cx="3888432" cy="1754326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just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Diffusion relates to the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unexpected microscopic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motion of water and </a:t>
            </a:r>
          </a:p>
          <a:p>
            <a:pPr algn="just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other small molecules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relying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on</a:t>
            </a:r>
          </a:p>
          <a:p>
            <a:pPr algn="just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microscopic structural conditions in the tissues</a:t>
            </a:r>
          </a:p>
          <a:p>
            <a:pPr algn="just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870397"/>
            <a:ext cx="334963" cy="34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3069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500" dirty="0" smtClean="0"/>
              <a:t>Diffusion weighted image</a:t>
            </a:r>
            <a:endParaRPr lang="ko-KR" altLang="en-US" sz="35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995936" y="2780459"/>
            <a:ext cx="5148064" cy="288032"/>
          </a:xfrm>
        </p:spPr>
        <p:txBody>
          <a:bodyPr/>
          <a:lstStyle/>
          <a:p>
            <a:pPr lvl="0"/>
            <a:r>
              <a:rPr lang="en-US" altLang="ko-KR" dirty="0" smtClean="0"/>
              <a:t>DWI</a:t>
            </a:r>
            <a:endParaRPr lang="en-US" altLang="ko-KR" dirty="0"/>
          </a:p>
        </p:txBody>
      </p:sp>
      <p:pic>
        <p:nvPicPr>
          <p:cNvPr id="7" name="그림 개체 틀 6">
            <a:extLst>
              <a:ext uri="{FF2B5EF4-FFF2-40B4-BE49-F238E27FC236}">
                <a16:creationId xmlns:a16="http://schemas.microsoft.com/office/drawing/2014/main" xmlns="" id="{8CDF9CEC-8D72-412A-9CA9-CBCDCAD1E4E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01" r="169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9211286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DWI objective</a:t>
            </a:r>
            <a:endParaRPr lang="ar-EG" dirty="0">
              <a:solidFill>
                <a:srgbClr val="00B0F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1360388"/>
            <a:ext cx="3888432" cy="923330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just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water diffusion can be detected or measured using the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diffusion-</a:t>
            </a:r>
          </a:p>
          <a:p>
            <a:pPr algn="just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weighted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imaging (DWI)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technology.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322373"/>
            <a:ext cx="4715415" cy="3283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1681" y="2606590"/>
            <a:ext cx="3888432" cy="1477328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just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DWI is sensitized to the water 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molecular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motion in tissue by 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applying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magnetic field gradients 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diffusion gradients) in the RF pulse sequence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77A772A9-4C8B-4056-B9E3-43466355CF25}"/>
              </a:ext>
            </a:extLst>
          </p:cNvPr>
          <p:cNvSpPr/>
          <p:nvPr/>
        </p:nvSpPr>
        <p:spPr>
          <a:xfrm>
            <a:off x="35496" y="1423040"/>
            <a:ext cx="286185" cy="284614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8">
            <a:extLst>
              <a:ext uri="{FF2B5EF4-FFF2-40B4-BE49-F238E27FC236}">
                <a16:creationId xmlns:a16="http://schemas.microsoft.com/office/drawing/2014/main" xmlns="" id="{77A772A9-4C8B-4056-B9E3-43466355CF25}"/>
              </a:ext>
            </a:extLst>
          </p:cNvPr>
          <p:cNvSpPr/>
          <p:nvPr/>
        </p:nvSpPr>
        <p:spPr>
          <a:xfrm>
            <a:off x="35496" y="2647176"/>
            <a:ext cx="286185" cy="284614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155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DWI objective</a:t>
            </a:r>
            <a:endParaRPr lang="ar-EG" dirty="0">
              <a:solidFill>
                <a:srgbClr val="00B0F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1347614"/>
            <a:ext cx="3888432" cy="1477328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just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a DWI sequence, the diffusion 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weighting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determined by a 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parameter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called “b-value,” which is in the unit of second per square 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millimeter (s/mm2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). 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322373"/>
            <a:ext cx="4715415" cy="3283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xmlns="" id="{77A772A9-4C8B-4056-B9E3-43466355CF25}"/>
              </a:ext>
            </a:extLst>
          </p:cNvPr>
          <p:cNvSpPr/>
          <p:nvPr/>
        </p:nvSpPr>
        <p:spPr>
          <a:xfrm>
            <a:off x="35496" y="1419622"/>
            <a:ext cx="286185" cy="284614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/>
          <p:cNvSpPr/>
          <p:nvPr/>
        </p:nvSpPr>
        <p:spPr>
          <a:xfrm>
            <a:off x="323528" y="3325286"/>
            <a:ext cx="38404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 “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b-value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 generates high 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diffusion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weighting.</a:t>
            </a:r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xmlns="" id="{77A772A9-4C8B-4056-B9E3-43466355CF25}"/>
              </a:ext>
            </a:extLst>
          </p:cNvPr>
          <p:cNvSpPr/>
          <p:nvPr/>
        </p:nvSpPr>
        <p:spPr>
          <a:xfrm>
            <a:off x="35496" y="3363838"/>
            <a:ext cx="286185" cy="284614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840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 animBg="1"/>
      <p:bldP spid="4" grpId="0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995936" y="2067694"/>
            <a:ext cx="5148064" cy="576064"/>
          </a:xfrm>
        </p:spPr>
        <p:txBody>
          <a:bodyPr/>
          <a:lstStyle/>
          <a:p>
            <a:r>
              <a:rPr lang="en-US" altLang="ko-KR" sz="2400" dirty="0"/>
              <a:t>PULSE SEQUENCES FOR DWI</a:t>
            </a:r>
            <a:endParaRPr lang="ko-KR" altLang="en-US" sz="2400" dirty="0"/>
          </a:p>
        </p:txBody>
      </p:sp>
      <p:pic>
        <p:nvPicPr>
          <p:cNvPr id="7" name="그림 개체 틀 6">
            <a:extLst>
              <a:ext uri="{FF2B5EF4-FFF2-40B4-BE49-F238E27FC236}">
                <a16:creationId xmlns:a16="http://schemas.microsoft.com/office/drawing/2014/main" xmlns="" id="{8CDF9CEC-8D72-412A-9CA9-CBCDCAD1E4E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01" r="169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6496129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PULSE SEQUENCES FOR DWI</a:t>
            </a:r>
            <a:endParaRPr lang="ar-EG" dirty="0">
              <a:solidFill>
                <a:srgbClr val="00B0F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79912" y="1050290"/>
            <a:ext cx="1584176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just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90° RF pulse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63638"/>
            <a:ext cx="4560887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1" y="1559719"/>
            <a:ext cx="4560887" cy="3316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599" y="1041444"/>
            <a:ext cx="341313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0095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heme/theme1.xml><?xml version="1.0" encoding="utf-8"?>
<a:theme xmlns:a="http://schemas.openxmlformats.org/drawingml/2006/main" name="Cover and End Slide Master">
  <a:themeElements>
    <a:clrScheme name="ALLPPT-COLOR-A0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2AAE4"/>
      </a:accent1>
      <a:accent2>
        <a:srgbClr val="2A81C6"/>
      </a:accent2>
      <a:accent3>
        <a:srgbClr val="2ECAD7"/>
      </a:accent3>
      <a:accent4>
        <a:srgbClr val="CBCBCB"/>
      </a:accent4>
      <a:accent5>
        <a:srgbClr val="CBCBCB"/>
      </a:accent5>
      <a:accent6>
        <a:srgbClr val="576868"/>
      </a:accent6>
      <a:hlink>
        <a:srgbClr val="000000"/>
      </a:hlink>
      <a:folHlink>
        <a:srgbClr val="000000"/>
      </a:folHlink>
    </a:clrScheme>
    <a:fontScheme name="MAX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0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2AAE4"/>
      </a:accent1>
      <a:accent2>
        <a:srgbClr val="2A81C6"/>
      </a:accent2>
      <a:accent3>
        <a:srgbClr val="2ECAD7"/>
      </a:accent3>
      <a:accent4>
        <a:srgbClr val="CBCBCB"/>
      </a:accent4>
      <a:accent5>
        <a:srgbClr val="CBCBCB"/>
      </a:accent5>
      <a:accent6>
        <a:srgbClr val="576868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0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2AAE4"/>
      </a:accent1>
      <a:accent2>
        <a:srgbClr val="2A81C6"/>
      </a:accent2>
      <a:accent3>
        <a:srgbClr val="2ECAD7"/>
      </a:accent3>
      <a:accent4>
        <a:srgbClr val="CBCBCB"/>
      </a:accent4>
      <a:accent5>
        <a:srgbClr val="CBCBCB"/>
      </a:accent5>
      <a:accent6>
        <a:srgbClr val="576868"/>
      </a:accent6>
      <a:hlink>
        <a:srgbClr val="000000"/>
      </a:hlink>
      <a:folHlink>
        <a:srgbClr val="000000"/>
      </a:folHlink>
    </a:clrScheme>
    <a:fontScheme name="MAX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1763</TotalTime>
  <Words>663</Words>
  <Application>Microsoft Office PowerPoint</Application>
  <PresentationFormat>On-screen Show (16:9)</PresentationFormat>
  <Paragraphs>133</Paragraphs>
  <Slides>32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Cover and End Slide Master</vt:lpstr>
      <vt:lpstr>Contents Slide Master</vt:lpstr>
      <vt:lpstr>Section Break Slide Master</vt:lpstr>
      <vt:lpstr>DIFFUSION MR</vt:lpstr>
      <vt:lpstr>Agenda Layout</vt:lpstr>
      <vt:lpstr>PowerPoint Presentation</vt:lpstr>
      <vt:lpstr>Diffusion</vt:lpstr>
      <vt:lpstr>PowerPoint Presentation</vt:lpstr>
      <vt:lpstr>DWI objective</vt:lpstr>
      <vt:lpstr>DWI objective</vt:lpstr>
      <vt:lpstr>PowerPoint Presentation</vt:lpstr>
      <vt:lpstr>PULSE SEQUENCES FOR DWI</vt:lpstr>
      <vt:lpstr>PULSE SEQUENCES FOR DWI</vt:lpstr>
      <vt:lpstr>PULSE SEQUENCES FOR DWI</vt:lpstr>
      <vt:lpstr>PULSE SEQUENCE</vt:lpstr>
      <vt:lpstr>PowerPoint Presentation</vt:lpstr>
      <vt:lpstr>Diffusion Tensor Imaging (DTI)</vt:lpstr>
      <vt:lpstr>The difference between DWI and conventional MRI </vt:lpstr>
      <vt:lpstr>PowerPoint Presentation</vt:lpstr>
      <vt:lpstr>DW images steps </vt:lpstr>
      <vt:lpstr>PowerPoint Presentation</vt:lpstr>
      <vt:lpstr>(ADC) map</vt:lpstr>
      <vt:lpstr>PowerPoint Presentation</vt:lpstr>
      <vt:lpstr>DWI Deficiencies</vt:lpstr>
      <vt:lpstr>DWI Deficiencies </vt:lpstr>
      <vt:lpstr>PowerPoint Presentation</vt:lpstr>
      <vt:lpstr>Artifacts</vt:lpstr>
      <vt:lpstr>Susceptibility: Metal artifacts</vt:lpstr>
      <vt:lpstr>PowerPoint Presentation</vt:lpstr>
      <vt:lpstr>Technological advancement in addressing the challenges</vt:lpstr>
      <vt:lpstr>Technological advancement in addressing the challenges</vt:lpstr>
      <vt:lpstr>PowerPoint Presentation</vt:lpstr>
      <vt:lpstr>Advantages of DWI</vt:lpstr>
      <vt:lpstr>Advantages of DWI</vt:lpstr>
      <vt:lpstr>PowerPoint Presentation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sos</cp:lastModifiedBy>
  <cp:revision>149</cp:revision>
  <dcterms:created xsi:type="dcterms:W3CDTF">2016-11-17T01:16:25Z</dcterms:created>
  <dcterms:modified xsi:type="dcterms:W3CDTF">2020-05-25T17:54:54Z</dcterms:modified>
</cp:coreProperties>
</file>